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2.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4" r:id="rId1"/>
    <p:sldMasterId id="2147483796" r:id="rId2"/>
    <p:sldMasterId id="2147483755" r:id="rId3"/>
  </p:sldMasterIdLst>
  <p:notesMasterIdLst>
    <p:notesMasterId r:id="rId20"/>
  </p:notesMasterIdLst>
  <p:sldIdLst>
    <p:sldId id="545" r:id="rId4"/>
    <p:sldId id="510" r:id="rId5"/>
    <p:sldId id="524" r:id="rId6"/>
    <p:sldId id="526" r:id="rId7"/>
    <p:sldId id="538" r:id="rId8"/>
    <p:sldId id="539" r:id="rId9"/>
    <p:sldId id="540" r:id="rId10"/>
    <p:sldId id="541" r:id="rId11"/>
    <p:sldId id="518" r:id="rId12"/>
    <p:sldId id="542" r:id="rId13"/>
    <p:sldId id="536" r:id="rId14"/>
    <p:sldId id="543" r:id="rId15"/>
    <p:sldId id="544" r:id="rId16"/>
    <p:sldId id="507" r:id="rId17"/>
    <p:sldId id="501" r:id="rId18"/>
    <p:sldId id="546" r:id="rId19"/>
  </p:sldIdLst>
  <p:sldSz cx="9144000" cy="5143500" type="screen16x9"/>
  <p:notesSz cx="6858000" cy="9144000"/>
  <p:embeddedFontLst>
    <p:embeddedFont>
      <p:font typeface="Calibri" pitchFamily="34" charset="0"/>
      <p:regular r:id="rId21"/>
      <p:bold r:id="rId22"/>
      <p:italic r:id="rId23"/>
      <p:boldItalic r:id="rId24"/>
    </p:embeddedFont>
    <p:embeddedFont>
      <p:font typeface="黑体" pitchFamily="49" charset="-122"/>
      <p:regular r:id="rId25"/>
    </p:embeddedFont>
    <p:embeddedFont>
      <p:font typeface="幼圆" pitchFamily="49" charset="-122"/>
      <p:regular r:id="rId26"/>
    </p:embeddedFont>
    <p:embeddedFont>
      <p:font typeface="楷体" pitchFamily="49" charset="-122"/>
      <p:regular r:id="rId27"/>
    </p:embeddedFont>
    <p:embeddedFont>
      <p:font typeface="微软雅黑" pitchFamily="34" charset="-122"/>
      <p:regular r:id="rId28"/>
      <p:bold r:id="rId29"/>
    </p:embeddedFont>
  </p:embeddedFontLst>
  <p:defaultTextStyle>
    <a:defPPr>
      <a:defRPr lang="zh-CN"/>
    </a:defPPr>
    <a:lvl1pPr algn="l" defTabSz="685800" rtl="0" fontAlgn="base">
      <a:spcBef>
        <a:spcPct val="0"/>
      </a:spcBef>
      <a:spcAft>
        <a:spcPct val="0"/>
      </a:spcAft>
      <a:defRPr sz="1400" kern="1200">
        <a:solidFill>
          <a:schemeClr val="tx1"/>
        </a:solidFill>
        <a:latin typeface="Arial" charset="0"/>
        <a:ea typeface="宋体" pitchFamily="2" charset="-122"/>
        <a:cs typeface="+mn-cs"/>
      </a:defRPr>
    </a:lvl1pPr>
    <a:lvl2pPr marL="342900" indent="114300" algn="l" defTabSz="685800" rtl="0" fontAlgn="base">
      <a:spcBef>
        <a:spcPct val="0"/>
      </a:spcBef>
      <a:spcAft>
        <a:spcPct val="0"/>
      </a:spcAft>
      <a:defRPr sz="1400" kern="1200">
        <a:solidFill>
          <a:schemeClr val="tx1"/>
        </a:solidFill>
        <a:latin typeface="Arial" charset="0"/>
        <a:ea typeface="宋体" pitchFamily="2" charset="-122"/>
        <a:cs typeface="+mn-cs"/>
      </a:defRPr>
    </a:lvl2pPr>
    <a:lvl3pPr marL="685800" indent="228600" algn="l" defTabSz="685800" rtl="0" fontAlgn="base">
      <a:spcBef>
        <a:spcPct val="0"/>
      </a:spcBef>
      <a:spcAft>
        <a:spcPct val="0"/>
      </a:spcAft>
      <a:defRPr sz="1400" kern="1200">
        <a:solidFill>
          <a:schemeClr val="tx1"/>
        </a:solidFill>
        <a:latin typeface="Arial" charset="0"/>
        <a:ea typeface="宋体" pitchFamily="2" charset="-122"/>
        <a:cs typeface="+mn-cs"/>
      </a:defRPr>
    </a:lvl3pPr>
    <a:lvl4pPr marL="1028700" indent="342900" algn="l" defTabSz="685800" rtl="0" fontAlgn="base">
      <a:spcBef>
        <a:spcPct val="0"/>
      </a:spcBef>
      <a:spcAft>
        <a:spcPct val="0"/>
      </a:spcAft>
      <a:defRPr sz="1400" kern="1200">
        <a:solidFill>
          <a:schemeClr val="tx1"/>
        </a:solidFill>
        <a:latin typeface="Arial" charset="0"/>
        <a:ea typeface="宋体" pitchFamily="2" charset="-122"/>
        <a:cs typeface="+mn-cs"/>
      </a:defRPr>
    </a:lvl4pPr>
    <a:lvl5pPr marL="1371600" indent="457200" algn="l" defTabSz="685800" rtl="0" fontAlgn="base">
      <a:spcBef>
        <a:spcPct val="0"/>
      </a:spcBef>
      <a:spcAft>
        <a:spcPct val="0"/>
      </a:spcAft>
      <a:defRPr sz="1400" kern="1200">
        <a:solidFill>
          <a:schemeClr val="tx1"/>
        </a:solidFill>
        <a:latin typeface="Arial" charset="0"/>
        <a:ea typeface="宋体" pitchFamily="2" charset="-122"/>
        <a:cs typeface="+mn-cs"/>
      </a:defRPr>
    </a:lvl5pPr>
    <a:lvl6pPr marL="2286000" algn="l" defTabSz="914400" rtl="0" eaLnBrk="1" latinLnBrk="0" hangingPunct="1">
      <a:defRPr sz="1400" kern="1200">
        <a:solidFill>
          <a:schemeClr val="tx1"/>
        </a:solidFill>
        <a:latin typeface="Arial" charset="0"/>
        <a:ea typeface="宋体" pitchFamily="2" charset="-122"/>
        <a:cs typeface="+mn-cs"/>
      </a:defRPr>
    </a:lvl6pPr>
    <a:lvl7pPr marL="2743200" algn="l" defTabSz="914400" rtl="0" eaLnBrk="1" latinLnBrk="0" hangingPunct="1">
      <a:defRPr sz="1400" kern="1200">
        <a:solidFill>
          <a:schemeClr val="tx1"/>
        </a:solidFill>
        <a:latin typeface="Arial" charset="0"/>
        <a:ea typeface="宋体" pitchFamily="2" charset="-122"/>
        <a:cs typeface="+mn-cs"/>
      </a:defRPr>
    </a:lvl7pPr>
    <a:lvl8pPr marL="3200400" algn="l" defTabSz="914400" rtl="0" eaLnBrk="1" latinLnBrk="0" hangingPunct="1">
      <a:defRPr sz="1400" kern="1200">
        <a:solidFill>
          <a:schemeClr val="tx1"/>
        </a:solidFill>
        <a:latin typeface="Arial" charset="0"/>
        <a:ea typeface="宋体" pitchFamily="2" charset="-122"/>
        <a:cs typeface="+mn-cs"/>
      </a:defRPr>
    </a:lvl8pPr>
    <a:lvl9pPr marL="3657600" algn="l" defTabSz="914400" rtl="0" eaLnBrk="1" latinLnBrk="0" hangingPunct="1">
      <a:defRPr sz="1400"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AFF22A"/>
    <a:srgbClr val="009900"/>
    <a:srgbClr val="FF0000"/>
    <a:srgbClr val="FF9933"/>
    <a:srgbClr val="FFFFFF"/>
    <a:srgbClr val="CC99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5" autoAdjust="0"/>
    <p:restoredTop sz="99556" autoAdjust="0"/>
  </p:normalViewPr>
  <p:slideViewPr>
    <p:cSldViewPr>
      <p:cViewPr>
        <p:scale>
          <a:sx n="110" d="100"/>
          <a:sy n="110" d="100"/>
        </p:scale>
        <p:origin x="-372" y="-216"/>
      </p:cViewPr>
      <p:guideLst>
        <p:guide orient="horz" pos="1619"/>
        <p:guide pos="2880"/>
      </p:guideLst>
    </p:cSldViewPr>
  </p:slideViewPr>
  <p:notesTextViewPr>
    <p:cViewPr>
      <p:scale>
        <a:sx n="1" d="1"/>
        <a:sy n="1" d="1"/>
      </p:scale>
      <p:origin x="0" y="0"/>
    </p:cViewPr>
  </p:notesTextViewPr>
  <p:sorterViewPr>
    <p:cViewPr>
      <p:scale>
        <a:sx n="150" d="100"/>
        <a:sy n="150" d="100"/>
      </p:scale>
      <p:origin x="0" y="28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6.fntdata"/><Relationship Id="rId3" Type="http://schemas.openxmlformats.org/officeDocument/2006/relationships/slideMaster" Target="slideMasters/slideMaster3.xml"/><Relationship Id="rId21" Type="http://schemas.openxmlformats.org/officeDocument/2006/relationships/font" Target="fonts/font1.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5.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4.fntdata"/><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98EEE99F-4578-487E-8BA5-571807A29C05}" type="datetimeFigureOut">
              <a:rPr lang="zh-CN" altLang="en-US"/>
              <a:pPr>
                <a:defRPr/>
              </a:pPr>
              <a:t>2019/10/14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414E0CF9-D8C9-4A7C-BB21-5B636C65E8CB}" type="slidenum">
              <a:rPr lang="zh-CN" altLang="en-US"/>
              <a:pPr>
                <a:defRPr/>
              </a:pPr>
              <a:t>‹#›</a:t>
            </a:fld>
            <a:endParaRPr lang="zh-CN" altLang="en-US"/>
          </a:p>
        </p:txBody>
      </p:sp>
    </p:spTree>
    <p:extLst>
      <p:ext uri="{BB962C8B-B14F-4D97-AF65-F5344CB8AC3E}">
        <p14:creationId xmlns:p14="http://schemas.microsoft.com/office/powerpoint/2010/main" val="3439397225"/>
      </p:ext>
    </p:extLst>
  </p:cSld>
  <p:clrMap bg1="lt1" tx1="dk1" bg2="lt2" tx2="dk2" accent1="accent1" accent2="accent2" accent3="accent3" accent4="accent4" accent5="accent5" accent6="accent6" hlink="hlink" folHlink="folHlink"/>
  <p:notesStyle>
    <a:lvl1pPr algn="l" defTabSz="685800" rtl="0" fontAlgn="base">
      <a:spcBef>
        <a:spcPct val="30000"/>
      </a:spcBef>
      <a:spcAft>
        <a:spcPct val="0"/>
      </a:spcAft>
      <a:defRPr sz="900" kern="1200">
        <a:solidFill>
          <a:schemeClr val="tx1"/>
        </a:solidFill>
        <a:latin typeface="+mn-lt"/>
        <a:ea typeface="+mn-ea"/>
        <a:cs typeface="+mn-cs"/>
      </a:defRPr>
    </a:lvl1pPr>
    <a:lvl2pPr marL="342900" algn="l" defTabSz="685800" rtl="0" fontAlgn="base">
      <a:spcBef>
        <a:spcPct val="30000"/>
      </a:spcBef>
      <a:spcAft>
        <a:spcPct val="0"/>
      </a:spcAft>
      <a:defRPr sz="900" kern="1200">
        <a:solidFill>
          <a:schemeClr val="tx1"/>
        </a:solidFill>
        <a:latin typeface="+mn-lt"/>
        <a:ea typeface="+mn-ea"/>
        <a:cs typeface="+mn-cs"/>
      </a:defRPr>
    </a:lvl2pPr>
    <a:lvl3pPr marL="685800" algn="l" defTabSz="685800" rtl="0" fontAlgn="base">
      <a:spcBef>
        <a:spcPct val="30000"/>
      </a:spcBef>
      <a:spcAft>
        <a:spcPct val="0"/>
      </a:spcAft>
      <a:defRPr sz="900" kern="1200">
        <a:solidFill>
          <a:schemeClr val="tx1"/>
        </a:solidFill>
        <a:latin typeface="+mn-lt"/>
        <a:ea typeface="+mn-ea"/>
        <a:cs typeface="+mn-cs"/>
      </a:defRPr>
    </a:lvl3pPr>
    <a:lvl4pPr marL="1028700" algn="l" defTabSz="685800" rtl="0" fontAlgn="base">
      <a:spcBef>
        <a:spcPct val="30000"/>
      </a:spcBef>
      <a:spcAft>
        <a:spcPct val="0"/>
      </a:spcAft>
      <a:defRPr sz="900" kern="1200">
        <a:solidFill>
          <a:schemeClr val="tx1"/>
        </a:solidFill>
        <a:latin typeface="+mn-lt"/>
        <a:ea typeface="+mn-ea"/>
        <a:cs typeface="+mn-cs"/>
      </a:defRPr>
    </a:lvl4pPr>
    <a:lvl5pPr marL="1371600" algn="l" defTabSz="685800" rtl="0" fontAlgn="base">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124004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44030284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24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41091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6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1135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6835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2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4818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366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0257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2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090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9954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02217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22643237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60191127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68500943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94573270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31976276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73810773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85940477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71837924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60878859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67347598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2019/10/14</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079021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1335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78190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7304478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3363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269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1838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788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6472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2939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9012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978869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04155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547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1719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0454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8548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3419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724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0581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6662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7710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04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03482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918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0634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6474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95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3565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58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284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1879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1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76191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5703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817810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156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8283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905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103299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70764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7746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2970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0692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3300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8436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6013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3278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4475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8929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4005739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49246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5691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7597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2036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1619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8860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4081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341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761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8076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8670004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782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8589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8832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9253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6135063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159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492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057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4560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0837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9347742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423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2837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1796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420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1403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21318612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23489567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17970621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18017768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2560050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23660043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28908999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1162815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23684145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04731348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5507911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19580959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72909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54385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288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3541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264642431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386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6821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161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9617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0144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0205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3575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7977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885927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684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144025104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0704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8672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0780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6793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8622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5744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75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5011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8838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80905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defTabSz="685800"/>
            <a:fld id="{530820CF-B880-4189-942D-D702A7CBA730}" type="datetimeFigureOut">
              <a:rPr lang="zh-CN" altLang="en-US" sz="1400" smtClean="0">
                <a:solidFill>
                  <a:prstClr val="black"/>
                </a:solidFill>
              </a:rPr>
              <a:pPr defTabSz="685800"/>
              <a:t>2019/10/14</a:t>
            </a:fld>
            <a:endParaRPr lang="zh-CN" altLang="en-US" sz="1400">
              <a:solidFill>
                <a:prstClr val="black"/>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defTabSz="685800"/>
            <a:endParaRPr lang="zh-CN" altLang="en-US" sz="1400">
              <a:solidFill>
                <a:prstClr val="black"/>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defTabSz="685800"/>
            <a:fld id="{0C913308-F349-4B6D-A68A-DD1791B4A57B}" type="slidenum">
              <a:rPr lang="zh-CN" altLang="en-US" sz="1400" smtClean="0">
                <a:solidFill>
                  <a:prstClr val="black"/>
                </a:solidFill>
              </a:rPr>
              <a:pPr defTabSz="685800"/>
              <a:t>‹#›</a:t>
            </a:fld>
            <a:endParaRPr lang="zh-CN" altLang="en-US" sz="1400">
              <a:solidFill>
                <a:prstClr val="black"/>
              </a:solidFill>
            </a:endParaRPr>
          </a:p>
        </p:txBody>
      </p:sp>
    </p:spTree>
    <p:extLst>
      <p:ext uri="{BB962C8B-B14F-4D97-AF65-F5344CB8AC3E}">
        <p14:creationId xmlns:p14="http://schemas.microsoft.com/office/powerpoint/2010/main" val="32953276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12980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9171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9208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5847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4031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5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393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9528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7178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681157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4253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 Target="../slides/slid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9" Type="http://schemas.openxmlformats.org/officeDocument/2006/relationships/slideLayout" Target="../slideLayouts/slideLayout93.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theme" Target="../theme/theme2.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slideLayout" Target="../slideLayouts/slideLayout83.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image" Target="../media/image2.png"/><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image" Target="../media/image1.png"/><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slideLayout" Target="../slideLayouts/slideLayout121.xml"/><Relationship Id="rId18" Type="http://schemas.openxmlformats.org/officeDocument/2006/relationships/slideLayout" Target="../slideLayouts/slideLayout126.xml"/><Relationship Id="rId26" Type="http://schemas.openxmlformats.org/officeDocument/2006/relationships/slideLayout" Target="../slideLayouts/slideLayout134.xml"/><Relationship Id="rId39" Type="http://schemas.openxmlformats.org/officeDocument/2006/relationships/slideLayout" Target="../slideLayouts/slideLayout147.xml"/><Relationship Id="rId3" Type="http://schemas.openxmlformats.org/officeDocument/2006/relationships/slideLayout" Target="../slideLayouts/slideLayout111.xml"/><Relationship Id="rId21" Type="http://schemas.openxmlformats.org/officeDocument/2006/relationships/slideLayout" Target="../slideLayouts/slideLayout129.xml"/><Relationship Id="rId34" Type="http://schemas.openxmlformats.org/officeDocument/2006/relationships/slideLayout" Target="../slideLayouts/slideLayout142.xml"/><Relationship Id="rId42" Type="http://schemas.openxmlformats.org/officeDocument/2006/relationships/image" Target="../media/image2.png"/><Relationship Id="rId7" Type="http://schemas.openxmlformats.org/officeDocument/2006/relationships/slideLayout" Target="../slideLayouts/slideLayout115.xml"/><Relationship Id="rId12" Type="http://schemas.openxmlformats.org/officeDocument/2006/relationships/slideLayout" Target="../slideLayouts/slideLayout120.xml"/><Relationship Id="rId17" Type="http://schemas.openxmlformats.org/officeDocument/2006/relationships/slideLayout" Target="../slideLayouts/slideLayout125.xml"/><Relationship Id="rId25" Type="http://schemas.openxmlformats.org/officeDocument/2006/relationships/slideLayout" Target="../slideLayouts/slideLayout133.xml"/><Relationship Id="rId33" Type="http://schemas.openxmlformats.org/officeDocument/2006/relationships/slideLayout" Target="../slideLayouts/slideLayout141.xml"/><Relationship Id="rId38" Type="http://schemas.openxmlformats.org/officeDocument/2006/relationships/slideLayout" Target="../slideLayouts/slideLayout146.xml"/><Relationship Id="rId2" Type="http://schemas.openxmlformats.org/officeDocument/2006/relationships/slideLayout" Target="../slideLayouts/slideLayout110.xml"/><Relationship Id="rId16" Type="http://schemas.openxmlformats.org/officeDocument/2006/relationships/slideLayout" Target="../slideLayouts/slideLayout124.xml"/><Relationship Id="rId20" Type="http://schemas.openxmlformats.org/officeDocument/2006/relationships/slideLayout" Target="../slideLayouts/slideLayout128.xml"/><Relationship Id="rId29" Type="http://schemas.openxmlformats.org/officeDocument/2006/relationships/slideLayout" Target="../slideLayouts/slideLayout137.xml"/><Relationship Id="rId41" Type="http://schemas.openxmlformats.org/officeDocument/2006/relationships/theme" Target="../theme/theme3.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24" Type="http://schemas.openxmlformats.org/officeDocument/2006/relationships/slideLayout" Target="../slideLayouts/slideLayout132.xml"/><Relationship Id="rId32" Type="http://schemas.openxmlformats.org/officeDocument/2006/relationships/slideLayout" Target="../slideLayouts/slideLayout140.xml"/><Relationship Id="rId37" Type="http://schemas.openxmlformats.org/officeDocument/2006/relationships/slideLayout" Target="../slideLayouts/slideLayout145.xml"/><Relationship Id="rId40" Type="http://schemas.openxmlformats.org/officeDocument/2006/relationships/slideLayout" Target="../slideLayouts/slideLayout148.xml"/><Relationship Id="rId5" Type="http://schemas.openxmlformats.org/officeDocument/2006/relationships/slideLayout" Target="../slideLayouts/slideLayout113.xml"/><Relationship Id="rId15" Type="http://schemas.openxmlformats.org/officeDocument/2006/relationships/slideLayout" Target="../slideLayouts/slideLayout123.xml"/><Relationship Id="rId23" Type="http://schemas.openxmlformats.org/officeDocument/2006/relationships/slideLayout" Target="../slideLayouts/slideLayout131.xml"/><Relationship Id="rId28" Type="http://schemas.openxmlformats.org/officeDocument/2006/relationships/slideLayout" Target="../slideLayouts/slideLayout136.xml"/><Relationship Id="rId36" Type="http://schemas.openxmlformats.org/officeDocument/2006/relationships/slideLayout" Target="../slideLayouts/slideLayout144.xml"/><Relationship Id="rId10" Type="http://schemas.openxmlformats.org/officeDocument/2006/relationships/slideLayout" Target="../slideLayouts/slideLayout118.xml"/><Relationship Id="rId19" Type="http://schemas.openxmlformats.org/officeDocument/2006/relationships/slideLayout" Target="../slideLayouts/slideLayout127.xml"/><Relationship Id="rId31" Type="http://schemas.openxmlformats.org/officeDocument/2006/relationships/slideLayout" Target="../slideLayouts/slideLayout139.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slideLayout" Target="../slideLayouts/slideLayout122.xml"/><Relationship Id="rId22" Type="http://schemas.openxmlformats.org/officeDocument/2006/relationships/slideLayout" Target="../slideLayouts/slideLayout130.xml"/><Relationship Id="rId27" Type="http://schemas.openxmlformats.org/officeDocument/2006/relationships/slideLayout" Target="../slideLayouts/slideLayout135.xml"/><Relationship Id="rId30" Type="http://schemas.openxmlformats.org/officeDocument/2006/relationships/slideLayout" Target="../slideLayouts/slideLayout138.xml"/><Relationship Id="rId35" Type="http://schemas.openxmlformats.org/officeDocument/2006/relationships/slideLayout" Target="../slideLayouts/slideLayout143.xml"/><Relationship Id="rId4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flipH="1">
            <a:off x="0" y="123478"/>
            <a:ext cx="2699792"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pic>
        <p:nvPicPr>
          <p:cNvPr id="9" name="图片 8"/>
          <p:cNvPicPr>
            <a:picLocks noChangeAspect="1"/>
          </p:cNvPicPr>
          <p:nvPr userDrawn="1"/>
        </p:nvPicPr>
        <p:blipFill>
          <a:blip r:embed="rId5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26750" y="93861"/>
            <a:ext cx="2717058" cy="276999"/>
          </a:xfrm>
          <a:prstGeom prst="rect">
            <a:avLst/>
          </a:prstGeom>
          <a:noFill/>
        </p:spPr>
        <p:txBody>
          <a:bodyPr wrap="square" rtlCol="0">
            <a:spAutoFit/>
          </a:bodyPr>
          <a:lstStyle/>
          <a:p>
            <a:pPr defTabSz="685800"/>
            <a:r>
              <a:rPr lang="zh-CN" altLang="en-US" sz="1200" baseline="0" dirty="0" smtClean="0">
                <a:solidFill>
                  <a:prstClr val="black"/>
                </a:solidFill>
                <a:latin typeface="黑体" pitchFamily="49" charset="-122"/>
                <a:ea typeface="黑体" pitchFamily="49" charset="-122"/>
              </a:rPr>
              <a:t>复式</a:t>
            </a:r>
            <a:r>
              <a:rPr lang="zh-CN" altLang="en-US" sz="1200" baseline="0" dirty="0" smtClean="0">
                <a:solidFill>
                  <a:prstClr val="black"/>
                </a:solidFill>
                <a:latin typeface="黑体" pitchFamily="49" charset="-122"/>
                <a:ea typeface="黑体" pitchFamily="49" charset="-122"/>
              </a:rPr>
              <a:t>折线统计图</a:t>
            </a:r>
            <a:endParaRPr lang="zh-CN" altLang="en-US" sz="1200" dirty="0">
              <a:solidFill>
                <a:prstClr val="black"/>
              </a:solidFill>
              <a:latin typeface="黑体" pitchFamily="49" charset="-122"/>
              <a:ea typeface="黑体" pitchFamily="49" charset="-122"/>
            </a:endParaRPr>
          </a:p>
        </p:txBody>
      </p:sp>
      <p:pic>
        <p:nvPicPr>
          <p:cNvPr id="6" name="图片 5"/>
          <p:cNvPicPr>
            <a:picLocks noChangeAspect="1"/>
          </p:cNvPicPr>
          <p:nvPr userDrawn="1"/>
        </p:nvPicPr>
        <p:blipFill>
          <a:blip r:embed="rId57">
            <a:extLst>
              <a:ext uri="{28A0092B-C50C-407E-A947-70E740481C1C}">
                <a14:useLocalDpi xmlns:a14="http://schemas.microsoft.com/office/drawing/2010/main" val="0"/>
              </a:ext>
            </a:extLst>
          </a:blip>
          <a:stretch>
            <a:fillRect/>
          </a:stretch>
        </p:blipFill>
        <p:spPr>
          <a:xfrm>
            <a:off x="0" y="4793318"/>
            <a:ext cx="9144000" cy="350179"/>
          </a:xfrm>
          <a:prstGeom prst="rect">
            <a:avLst/>
          </a:prstGeom>
        </p:spPr>
      </p:pic>
      <p:grpSp>
        <p:nvGrpSpPr>
          <p:cNvPr id="11" name="组合 10"/>
          <p:cNvGrpSpPr/>
          <p:nvPr userDrawn="1"/>
        </p:nvGrpSpPr>
        <p:grpSpPr>
          <a:xfrm>
            <a:off x="8028384" y="4793319"/>
            <a:ext cx="1105042" cy="370719"/>
            <a:chOff x="7643422" y="4681236"/>
            <a:chExt cx="1105042" cy="370719"/>
          </a:xfrm>
        </p:grpSpPr>
        <p:pic>
          <p:nvPicPr>
            <p:cNvPr id="12" name="图片 11">
              <a:hlinkClick r:id="rId58" action="ppaction://hlinksldjump"/>
            </p:cNvPr>
            <p:cNvPicPr>
              <a:picLocks noChangeAspect="1"/>
            </p:cNvPicPr>
            <p:nvPr/>
          </p:nvPicPr>
          <p:blipFill>
            <a:blip r:embed="rId59">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3" name="文本框 26">
              <a:hlinkClick r:id="rId58"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latin typeface="黑体" pitchFamily="49" charset="-122"/>
                  <a:ea typeface="黑体" pitchFamily="49" charset="-122"/>
                </a:rPr>
                <a:t>返回</a:t>
              </a:r>
            </a:p>
          </p:txBody>
        </p:sp>
      </p:grpSp>
    </p:spTree>
    <p:extLst>
      <p:ext uri="{BB962C8B-B14F-4D97-AF65-F5344CB8AC3E}">
        <p14:creationId xmlns:p14="http://schemas.microsoft.com/office/powerpoint/2010/main" val="307546983"/>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 id="2147483739" r:id="rId25"/>
    <p:sldLayoutId id="2147483740" r:id="rId26"/>
    <p:sldLayoutId id="2147483741" r:id="rId27"/>
    <p:sldLayoutId id="2147483742" r:id="rId28"/>
    <p:sldLayoutId id="2147483743" r:id="rId29"/>
    <p:sldLayoutId id="2147483744" r:id="rId30"/>
    <p:sldLayoutId id="2147483745" r:id="rId31"/>
    <p:sldLayoutId id="2147483746" r:id="rId32"/>
    <p:sldLayoutId id="2147483747" r:id="rId33"/>
    <p:sldLayoutId id="2147483748" r:id="rId34"/>
    <p:sldLayoutId id="2147483749" r:id="rId35"/>
    <p:sldLayoutId id="2147483750" r:id="rId36"/>
    <p:sldLayoutId id="2147483751" r:id="rId37"/>
    <p:sldLayoutId id="2147483752" r:id="rId38"/>
    <p:sldLayoutId id="2147483753" r:id="rId39"/>
    <p:sldLayoutId id="2147483754" r:id="rId40"/>
    <p:sldLayoutId id="2147483676" r:id="rId41"/>
    <p:sldLayoutId id="2147483677" r:id="rId42"/>
    <p:sldLayoutId id="2147483678" r:id="rId43"/>
    <p:sldLayoutId id="2147483679" r:id="rId44"/>
    <p:sldLayoutId id="2147483680" r:id="rId45"/>
    <p:sldLayoutId id="2147483681" r:id="rId46"/>
    <p:sldLayoutId id="2147483682" r:id="rId47"/>
    <p:sldLayoutId id="2147483707" r:id="rId48"/>
    <p:sldLayoutId id="2147483708" r:id="rId49"/>
    <p:sldLayoutId id="2147483709" r:id="rId50"/>
    <p:sldLayoutId id="2147483710" r:id="rId51"/>
    <p:sldLayoutId id="2147483711" r:id="rId52"/>
    <p:sldLayoutId id="2147483712" r:id="rId53"/>
    <p:sldLayoutId id="2147483713" r:id="rId5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flipH="1">
            <a:off x="0" y="123478"/>
            <a:ext cx="2699792"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pic>
        <p:nvPicPr>
          <p:cNvPr id="9" name="图片 8"/>
          <p:cNvPicPr>
            <a:picLocks noChangeAspect="1"/>
          </p:cNvPicPr>
          <p:nvPr userDrawn="1"/>
        </p:nvPicPr>
        <p:blipFill>
          <a:blip r:embed="rId5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26750" y="93861"/>
            <a:ext cx="2717058" cy="276999"/>
          </a:xfrm>
          <a:prstGeom prst="rect">
            <a:avLst/>
          </a:prstGeom>
          <a:noFill/>
        </p:spPr>
        <p:txBody>
          <a:bodyPr wrap="square" rtlCol="0">
            <a:spAutoFit/>
          </a:bodyPr>
          <a:lstStyle/>
          <a:p>
            <a:pPr defTabSz="685800"/>
            <a:r>
              <a:rPr lang="zh-CN" altLang="en-US" sz="1200" baseline="0" dirty="0" smtClean="0">
                <a:solidFill>
                  <a:prstClr val="black"/>
                </a:solidFill>
                <a:latin typeface="黑体" pitchFamily="49" charset="-122"/>
                <a:ea typeface="黑体" pitchFamily="49" charset="-122"/>
              </a:rPr>
              <a:t>复式</a:t>
            </a:r>
            <a:r>
              <a:rPr lang="zh-CN" altLang="en-US" sz="1200" baseline="0" dirty="0" smtClean="0">
                <a:solidFill>
                  <a:prstClr val="black"/>
                </a:solidFill>
                <a:latin typeface="黑体" pitchFamily="49" charset="-122"/>
                <a:ea typeface="黑体" pitchFamily="49" charset="-122"/>
              </a:rPr>
              <a:t>折线统计图</a:t>
            </a:r>
            <a:endParaRPr lang="zh-CN" altLang="en-US" sz="1200" dirty="0">
              <a:solidFill>
                <a:prstClr val="black"/>
              </a:solidFill>
              <a:latin typeface="黑体" pitchFamily="49" charset="-122"/>
              <a:ea typeface="黑体" pitchFamily="49" charset="-122"/>
            </a:endParaRPr>
          </a:p>
        </p:txBody>
      </p:sp>
      <p:pic>
        <p:nvPicPr>
          <p:cNvPr id="6" name="图片 5"/>
          <p:cNvPicPr>
            <a:picLocks noChangeAspect="1"/>
          </p:cNvPicPr>
          <p:nvPr userDrawn="1"/>
        </p:nvPicPr>
        <p:blipFill>
          <a:blip r:embed="rId57">
            <a:extLst>
              <a:ext uri="{28A0092B-C50C-407E-A947-70E740481C1C}">
                <a14:useLocalDpi xmlns:a14="http://schemas.microsoft.com/office/drawing/2010/main" val="0"/>
              </a:ext>
            </a:extLst>
          </a:blip>
          <a:stretch>
            <a:fillRect/>
          </a:stretch>
        </p:blipFill>
        <p:spPr>
          <a:xfrm>
            <a:off x="0" y="4793318"/>
            <a:ext cx="9144000" cy="350179"/>
          </a:xfrm>
          <a:prstGeom prst="rect">
            <a:avLst/>
          </a:prstGeom>
        </p:spPr>
      </p:pic>
    </p:spTree>
    <p:extLst>
      <p:ext uri="{BB962C8B-B14F-4D97-AF65-F5344CB8AC3E}">
        <p14:creationId xmlns:p14="http://schemas.microsoft.com/office/powerpoint/2010/main" val="4058393327"/>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 id="2147483813" r:id="rId17"/>
    <p:sldLayoutId id="2147483814" r:id="rId18"/>
    <p:sldLayoutId id="2147483815" r:id="rId19"/>
    <p:sldLayoutId id="2147483816" r:id="rId20"/>
    <p:sldLayoutId id="2147483817" r:id="rId21"/>
    <p:sldLayoutId id="2147483818" r:id="rId22"/>
    <p:sldLayoutId id="2147483819" r:id="rId23"/>
    <p:sldLayoutId id="2147483820" r:id="rId24"/>
    <p:sldLayoutId id="2147483821" r:id="rId25"/>
    <p:sldLayoutId id="2147483822" r:id="rId26"/>
    <p:sldLayoutId id="2147483823" r:id="rId27"/>
    <p:sldLayoutId id="2147483824" r:id="rId28"/>
    <p:sldLayoutId id="2147483825" r:id="rId29"/>
    <p:sldLayoutId id="2147483826" r:id="rId30"/>
    <p:sldLayoutId id="2147483827" r:id="rId31"/>
    <p:sldLayoutId id="2147483828" r:id="rId32"/>
    <p:sldLayoutId id="2147483829" r:id="rId33"/>
    <p:sldLayoutId id="2147483830" r:id="rId34"/>
    <p:sldLayoutId id="2147483831" r:id="rId35"/>
    <p:sldLayoutId id="2147483832" r:id="rId36"/>
    <p:sldLayoutId id="2147483833" r:id="rId37"/>
    <p:sldLayoutId id="2147483834" r:id="rId38"/>
    <p:sldLayoutId id="2147483835" r:id="rId39"/>
    <p:sldLayoutId id="2147483836" r:id="rId40"/>
    <p:sldLayoutId id="2147483837" r:id="rId41"/>
    <p:sldLayoutId id="2147483838" r:id="rId42"/>
    <p:sldLayoutId id="2147483839" r:id="rId43"/>
    <p:sldLayoutId id="2147483840" r:id="rId44"/>
    <p:sldLayoutId id="2147483841" r:id="rId45"/>
    <p:sldLayoutId id="2147483842" r:id="rId46"/>
    <p:sldLayoutId id="2147483843" r:id="rId47"/>
    <p:sldLayoutId id="2147483844" r:id="rId48"/>
    <p:sldLayoutId id="2147483845" r:id="rId49"/>
    <p:sldLayoutId id="2147483846" r:id="rId50"/>
    <p:sldLayoutId id="2147483847" r:id="rId51"/>
    <p:sldLayoutId id="2147483848" r:id="rId52"/>
    <p:sldLayoutId id="2147483849" r:id="rId53"/>
    <p:sldLayoutId id="2147483850" r:id="rId5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2">
            <a:extLst>
              <a:ext uri="{28A0092B-C50C-407E-A947-70E740481C1C}">
                <a14:useLocalDpi xmlns:a14="http://schemas.microsoft.com/office/drawing/2010/main" val="0"/>
              </a:ext>
            </a:extLst>
          </a:blip>
          <a:stretch>
            <a:fillRect/>
          </a:stretch>
        </p:blipFill>
        <p:spPr>
          <a:xfrm>
            <a:off x="0" y="4514192"/>
            <a:ext cx="9144000" cy="629306"/>
          </a:xfrm>
          <a:prstGeom prst="rect">
            <a:avLst/>
          </a:prstGeom>
        </p:spPr>
      </p:pic>
      <p:sp>
        <p:nvSpPr>
          <p:cNvPr id="8" name="矩形 7"/>
          <p:cNvSpPr/>
          <p:nvPr userDrawn="1"/>
        </p:nvSpPr>
        <p:spPr>
          <a:xfrm flipH="1">
            <a:off x="0" y="123478"/>
            <a:ext cx="3419872"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1" lang="zh-CN" altLang="en-US">
              <a:solidFill>
                <a:prstClr val="white"/>
              </a:solidFill>
            </a:endParaRPr>
          </a:p>
        </p:txBody>
      </p:sp>
      <p:pic>
        <p:nvPicPr>
          <p:cNvPr id="9" name="图片 8"/>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26750" y="93861"/>
            <a:ext cx="3221114" cy="276999"/>
          </a:xfrm>
          <a:prstGeom prst="rect">
            <a:avLst/>
          </a:prstGeom>
          <a:noFill/>
        </p:spPr>
        <p:txBody>
          <a:bodyPr wrap="square" rtlCol="0">
            <a:spAutoFit/>
          </a:bodyPr>
          <a:lstStyle/>
          <a:p>
            <a:pPr fontAlgn="auto">
              <a:spcBef>
                <a:spcPts val="0"/>
              </a:spcBef>
              <a:spcAft>
                <a:spcPts val="0"/>
              </a:spcAft>
            </a:pPr>
            <a:r>
              <a:rPr lang="zh-CN" altLang="en-US" sz="1200" dirty="0" smtClean="0">
                <a:solidFill>
                  <a:prstClr val="black"/>
                </a:solidFill>
                <a:latin typeface="黑体" pitchFamily="49" charset="-122"/>
                <a:ea typeface="黑体" pitchFamily="49" charset="-122"/>
              </a:rPr>
              <a:t>长方形和正方形的面积 面积的含义</a:t>
            </a:r>
            <a:endParaRPr lang="zh-CN" altLang="en-US" sz="1200" dirty="0">
              <a:solidFill>
                <a:prstClr val="black"/>
              </a:solidFill>
              <a:latin typeface="黑体" pitchFamily="49" charset="-122"/>
              <a:ea typeface="黑体" pitchFamily="49" charset="-122"/>
            </a:endParaRPr>
          </a:p>
        </p:txBody>
      </p:sp>
    </p:spTree>
    <p:extLst>
      <p:ext uri="{BB962C8B-B14F-4D97-AF65-F5344CB8AC3E}">
        <p14:creationId xmlns:p14="http://schemas.microsoft.com/office/powerpoint/2010/main" val="387475567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71" r:id="rId16"/>
    <p:sldLayoutId id="2147483772" r:id="rId17"/>
    <p:sldLayoutId id="2147483773" r:id="rId18"/>
    <p:sldLayoutId id="2147483774" r:id="rId19"/>
    <p:sldLayoutId id="2147483775" r:id="rId20"/>
    <p:sldLayoutId id="2147483776" r:id="rId21"/>
    <p:sldLayoutId id="2147483777" r:id="rId22"/>
    <p:sldLayoutId id="2147483778" r:id="rId23"/>
    <p:sldLayoutId id="2147483779" r:id="rId24"/>
    <p:sldLayoutId id="2147483780" r:id="rId25"/>
    <p:sldLayoutId id="2147483781" r:id="rId26"/>
    <p:sldLayoutId id="2147483782" r:id="rId27"/>
    <p:sldLayoutId id="2147483783" r:id="rId28"/>
    <p:sldLayoutId id="2147483784" r:id="rId29"/>
    <p:sldLayoutId id="2147483785" r:id="rId30"/>
    <p:sldLayoutId id="2147483786" r:id="rId31"/>
    <p:sldLayoutId id="2147483787" r:id="rId32"/>
    <p:sldLayoutId id="2147483788" r:id="rId33"/>
    <p:sldLayoutId id="2147483789" r:id="rId34"/>
    <p:sldLayoutId id="2147483790" r:id="rId35"/>
    <p:sldLayoutId id="2147483791" r:id="rId36"/>
    <p:sldLayoutId id="2147483792" r:id="rId37"/>
    <p:sldLayoutId id="2147483793" r:id="rId38"/>
    <p:sldLayoutId id="2147483794" r:id="rId39"/>
    <p:sldLayoutId id="2147483795" r:id="rId4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14.xml"/><Relationship Id="rId7" Type="http://schemas.openxmlformats.org/officeDocument/2006/relationships/image" Target="../media/image4.emf"/><Relationship Id="rId2" Type="http://schemas.openxmlformats.org/officeDocument/2006/relationships/slide" Target="slide16.xml"/><Relationship Id="rId1" Type="http://schemas.openxmlformats.org/officeDocument/2006/relationships/slideLayout" Target="../slideLayouts/slideLayout61.xml"/><Relationship Id="rId6" Type="http://schemas.openxmlformats.org/officeDocument/2006/relationships/slide" Target="slide2.xml"/><Relationship Id="rId5" Type="http://schemas.openxmlformats.org/officeDocument/2006/relationships/slide" Target="slide3.xml"/><Relationship Id="rId4" Type="http://schemas.openxmlformats.org/officeDocument/2006/relationships/slide" Target="slide15.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jpe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15.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jpeg"/><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21.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jpe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4067944" cy="424168"/>
            <a:chOff x="0" y="0"/>
            <a:chExt cx="3491880" cy="424168"/>
          </a:xfrm>
        </p:grpSpPr>
        <p:sp>
          <p:nvSpPr>
            <p:cNvPr id="4" name="矩形 3"/>
            <p:cNvSpPr/>
            <p:nvPr/>
          </p:nvSpPr>
          <p:spPr>
            <a:xfrm>
              <a:off x="0" y="0"/>
              <a:ext cx="3491880" cy="424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sp>
          <p:nvSpPr>
            <p:cNvPr id="5" name="矩形 4"/>
            <p:cNvSpPr/>
            <p:nvPr/>
          </p:nvSpPr>
          <p:spPr>
            <a:xfrm flipH="1">
              <a:off x="0" y="66537"/>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grpSp>
          <p:nvGrpSpPr>
            <p:cNvPr id="6" name="组合 5">
              <a:extLst>
                <a:ext uri="{FF2B5EF4-FFF2-40B4-BE49-F238E27FC236}">
                  <a16:creationId xmlns:a16="http://schemas.microsoft.com/office/drawing/2014/main" xmlns="" id="{E2708353-C4D7-804E-88BA-9C93F6810BF1}"/>
                </a:ext>
              </a:extLst>
            </p:cNvPr>
            <p:cNvGrpSpPr/>
            <p:nvPr/>
          </p:nvGrpSpPr>
          <p:grpSpPr>
            <a:xfrm>
              <a:off x="0" y="51470"/>
              <a:ext cx="3275856" cy="276999"/>
              <a:chOff x="0" y="51470"/>
              <a:chExt cx="3275856" cy="276999"/>
            </a:xfrm>
          </p:grpSpPr>
          <p:sp>
            <p:nvSpPr>
              <p:cNvPr id="7" name="文本框 22"/>
              <p:cNvSpPr txBox="1"/>
              <p:nvPr/>
            </p:nvSpPr>
            <p:spPr>
              <a:xfrm>
                <a:off x="179512" y="51470"/>
                <a:ext cx="1875765" cy="276999"/>
              </a:xfrm>
              <a:prstGeom prst="rect">
                <a:avLst/>
              </a:prstGeom>
              <a:noFill/>
            </p:spPr>
            <p:txBody>
              <a:bodyPr wrap="none" rtlCol="0">
                <a:spAutoFit/>
              </a:bodyPr>
              <a:lstStyle/>
              <a:p>
                <a:pPr defTabSz="685800"/>
                <a:r>
                  <a:rPr kumimoji="1" lang="zh-CN" altLang="en-US" sz="1200" dirty="0">
                    <a:solidFill>
                      <a:prstClr val="black"/>
                    </a:solidFill>
                    <a:latin typeface="黑体" pitchFamily="49" charset="-122"/>
                    <a:ea typeface="黑体" pitchFamily="49" charset="-122"/>
                  </a:rPr>
                  <a:t>苏教</a:t>
                </a:r>
                <a:r>
                  <a:rPr kumimoji="1" lang="zh-CN" altLang="en-US" sz="1200" dirty="0" smtClean="0">
                    <a:solidFill>
                      <a:prstClr val="black"/>
                    </a:solidFill>
                    <a:latin typeface="黑体" pitchFamily="49" charset="-122"/>
                    <a:ea typeface="黑体" pitchFamily="49" charset="-122"/>
                  </a:rPr>
                  <a:t>版  </a:t>
                </a:r>
                <a:r>
                  <a:rPr kumimoji="1" lang="zh-CN" altLang="en-US" sz="1200" dirty="0">
                    <a:solidFill>
                      <a:prstClr val="black"/>
                    </a:solidFill>
                    <a:latin typeface="黑体" pitchFamily="49" charset="-122"/>
                    <a:ea typeface="黑体" pitchFamily="49" charset="-122"/>
                  </a:rPr>
                  <a:t>数学  五</a:t>
                </a:r>
                <a:r>
                  <a:rPr kumimoji="1" lang="zh-CN" altLang="en-US" sz="1200" dirty="0" smtClean="0">
                    <a:solidFill>
                      <a:prstClr val="black"/>
                    </a:solidFill>
                    <a:latin typeface="黑体" pitchFamily="49" charset="-122"/>
                    <a:ea typeface="黑体" pitchFamily="49" charset="-122"/>
                  </a:rPr>
                  <a:t>年级  </a:t>
                </a:r>
                <a:r>
                  <a:rPr kumimoji="1" lang="zh-CN" altLang="en-US" sz="1200" dirty="0">
                    <a:solidFill>
                      <a:prstClr val="black"/>
                    </a:solidFill>
                    <a:latin typeface="黑体" pitchFamily="49" charset="-122"/>
                    <a:ea typeface="黑体" pitchFamily="49" charset="-122"/>
                  </a:rPr>
                  <a:t>下册</a:t>
                </a:r>
              </a:p>
            </p:txBody>
          </p:sp>
          <p:cxnSp>
            <p:nvCxnSpPr>
              <p:cNvPr id="8" name="直线连接符 4">
                <a:extLst>
                  <a:ext uri="{FF2B5EF4-FFF2-40B4-BE49-F238E27FC236}">
                    <a16:creationId xmlns:a16="http://schemas.microsoft.com/office/drawing/2014/main" xmlns="" id="{1E311F30-AE0E-1142-B8F8-A010971443FE}"/>
                  </a:ext>
                </a:extLst>
              </p:cNvPr>
              <p:cNvCxnSpPr>
                <a:cxnSpLocks/>
              </p:cNvCxnSpPr>
              <p:nvPr/>
            </p:nvCxnSpPr>
            <p:spPr>
              <a:xfrm>
                <a:off x="0" y="318537"/>
                <a:ext cx="3275856" cy="0"/>
              </a:xfrm>
              <a:prstGeom prst="line">
                <a:avLst/>
              </a:prstGeom>
              <a:ln w="15875" cmpd="sng">
                <a:gradFill flip="none" rotWithShape="1">
                  <a:gsLst>
                    <a:gs pos="10000">
                      <a:schemeClr val="accent1">
                        <a:lumMod val="0"/>
                        <a:lumOff val="100000"/>
                      </a:schemeClr>
                    </a:gs>
                    <a:gs pos="65000">
                      <a:schemeClr val="accent1">
                        <a:lumMod val="10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grpSp>
      </p:grpSp>
      <p:sp>
        <p:nvSpPr>
          <p:cNvPr id="9" name="单圆角矩形 8">
            <a:hlinkClick r:id="rId2" action="ppaction://hlinksldjump"/>
            <a:extLst>
              <a:ext uri="{FF2B5EF4-FFF2-40B4-BE49-F238E27FC236}">
                <a16:creationId xmlns:a16="http://schemas.microsoft.com/office/drawing/2014/main" xmlns="" id="{C5E52B34-5C53-2E45-95C1-78E377A38780}"/>
              </a:ext>
            </a:extLst>
          </p:cNvPr>
          <p:cNvSpPr/>
          <p:nvPr/>
        </p:nvSpPr>
        <p:spPr>
          <a:xfrm>
            <a:off x="5004488" y="3719576"/>
            <a:ext cx="1799760" cy="432048"/>
          </a:xfrm>
          <a:prstGeom prst="round1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sp>
        <p:nvSpPr>
          <p:cNvPr id="10" name="单圆角矩形 9">
            <a:hlinkClick r:id="rId3" action="ppaction://hlinksldjump"/>
            <a:extLst>
              <a:ext uri="{FF2B5EF4-FFF2-40B4-BE49-F238E27FC236}">
                <a16:creationId xmlns:a16="http://schemas.microsoft.com/office/drawing/2014/main" xmlns="" id="{A7F1D9EF-3316-7D4F-B483-9E0FEE52FEB5}"/>
              </a:ext>
            </a:extLst>
          </p:cNvPr>
          <p:cNvSpPr/>
          <p:nvPr/>
        </p:nvSpPr>
        <p:spPr>
          <a:xfrm>
            <a:off x="2195736" y="3719576"/>
            <a:ext cx="1799760" cy="432048"/>
          </a:xfrm>
          <a:prstGeom prst="round1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sp>
        <p:nvSpPr>
          <p:cNvPr id="11" name="单圆角矩形 10">
            <a:hlinkClick r:id="rId4" action="ppaction://hlinksldjump"/>
            <a:extLst>
              <a:ext uri="{FF2B5EF4-FFF2-40B4-BE49-F238E27FC236}">
                <a16:creationId xmlns:a16="http://schemas.microsoft.com/office/drawing/2014/main" xmlns="" id="{ADFE2713-38A2-5B46-8BD5-90224BE2A534}"/>
              </a:ext>
            </a:extLst>
          </p:cNvPr>
          <p:cNvSpPr/>
          <p:nvPr/>
        </p:nvSpPr>
        <p:spPr>
          <a:xfrm>
            <a:off x="5940152" y="3025309"/>
            <a:ext cx="1799760" cy="432048"/>
          </a:xfrm>
          <a:prstGeom prst="round1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sp>
        <p:nvSpPr>
          <p:cNvPr id="12" name="单圆角矩形 11">
            <a:hlinkClick r:id="rId5" action="ppaction://hlinksldjump"/>
            <a:extLst>
              <a:ext uri="{FF2B5EF4-FFF2-40B4-BE49-F238E27FC236}">
                <a16:creationId xmlns:a16="http://schemas.microsoft.com/office/drawing/2014/main" xmlns="" id="{D6576F15-FC59-F645-B9BB-99A40650AF2C}"/>
              </a:ext>
            </a:extLst>
          </p:cNvPr>
          <p:cNvSpPr/>
          <p:nvPr/>
        </p:nvSpPr>
        <p:spPr>
          <a:xfrm>
            <a:off x="3564328" y="3025309"/>
            <a:ext cx="1799760" cy="432048"/>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sp>
        <p:nvSpPr>
          <p:cNvPr id="13" name="单圆角矩形 12">
            <a:hlinkClick r:id="rId6" action="ppaction://hlinksldjump"/>
            <a:extLst>
              <a:ext uri="{FF2B5EF4-FFF2-40B4-BE49-F238E27FC236}">
                <a16:creationId xmlns:a16="http://schemas.microsoft.com/office/drawing/2014/main" xmlns="" id="{14484992-177A-7B4A-A42C-270BAA3F58F1}"/>
              </a:ext>
            </a:extLst>
          </p:cNvPr>
          <p:cNvSpPr/>
          <p:nvPr/>
        </p:nvSpPr>
        <p:spPr>
          <a:xfrm>
            <a:off x="1187624" y="3025309"/>
            <a:ext cx="1799760" cy="432048"/>
          </a:xfrm>
          <a:prstGeom prst="round1Rect">
            <a:avLst/>
          </a:prstGeom>
          <a:solidFill>
            <a:srgbClr val="ACB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kumimoji="1" lang="zh-CN" altLang="en-US" sz="1400">
              <a:solidFill>
                <a:prstClr val="white"/>
              </a:solidFill>
            </a:endParaRPr>
          </a:p>
        </p:txBody>
      </p:sp>
      <p:sp>
        <p:nvSpPr>
          <p:cNvPr id="14" name="矩形 13"/>
          <p:cNvSpPr/>
          <p:nvPr/>
        </p:nvSpPr>
        <p:spPr>
          <a:xfrm>
            <a:off x="1423937" y="1435155"/>
            <a:ext cx="6085641" cy="1084912"/>
          </a:xfrm>
          <a:prstGeom prst="rect">
            <a:avLst/>
          </a:prstGeom>
          <a:noFill/>
          <a:effectLst>
            <a:softEdge rad="0"/>
          </a:effectLst>
        </p:spPr>
        <p:txBody>
          <a:bodyPr wrap="none" lIns="68580" tIns="34290" rIns="68580" bIns="34290" rtlCol="0">
            <a:spAutoFit/>
          </a:bodyPr>
          <a:lstStyle/>
          <a:p>
            <a:pPr algn="ctr"/>
            <a:r>
              <a:rPr lang="zh-CN" altLang="en-US" sz="6600" b="1" dirty="0" smtClean="0">
                <a:solidFill>
                  <a:prstClr val="black"/>
                </a:solidFill>
                <a:latin typeface="宋体" panose="02010600030101010101" pitchFamily="2" charset="-122"/>
                <a:cs typeface="宋体" panose="02010600030101010101" pitchFamily="2" charset="-122"/>
              </a:rPr>
              <a:t>复式</a:t>
            </a:r>
            <a:r>
              <a:rPr lang="zh-CN" altLang="en-US" sz="6600" b="1" dirty="0">
                <a:solidFill>
                  <a:prstClr val="black"/>
                </a:solidFill>
                <a:latin typeface="宋体" panose="02010600030101010101" pitchFamily="2" charset="-122"/>
                <a:cs typeface="宋体" panose="02010600030101010101" pitchFamily="2" charset="-122"/>
              </a:rPr>
              <a:t>折线</a:t>
            </a:r>
            <a:r>
              <a:rPr lang="zh-CN" altLang="en-US" sz="6600" b="1" dirty="0" smtClean="0">
                <a:solidFill>
                  <a:prstClr val="black"/>
                </a:solidFill>
                <a:latin typeface="宋体" panose="02010600030101010101" pitchFamily="2" charset="-122"/>
                <a:cs typeface="宋体" panose="02010600030101010101" pitchFamily="2" charset="-122"/>
              </a:rPr>
              <a:t>统计图</a:t>
            </a:r>
            <a:endParaRPr lang="zh-CN" altLang="en-US" sz="6600" b="1" dirty="0">
              <a:solidFill>
                <a:prstClr val="black"/>
              </a:solidFill>
              <a:latin typeface="宋体" panose="02010600030101010101" pitchFamily="2" charset="-122"/>
              <a:cs typeface="宋体" panose="02010600030101010101" pitchFamily="2" charset="-122"/>
            </a:endParaRPr>
          </a:p>
        </p:txBody>
      </p:sp>
      <p:pic>
        <p:nvPicPr>
          <p:cNvPr id="15" name="图片 5"/>
          <p:cNvPicPr>
            <a:picLocks noChangeAspect="1"/>
          </p:cNvPicPr>
          <p:nvPr/>
        </p:nvPicPr>
        <p:blipFill rotWithShape="1">
          <a:blip r:embed="rId7" cstate="print"/>
          <a:srcRect l="35500" r="32250" b="80044"/>
          <a:stretch>
            <a:fillRect/>
          </a:stretch>
        </p:blipFill>
        <p:spPr bwMode="auto">
          <a:xfrm flipH="1">
            <a:off x="1613654" y="4457278"/>
            <a:ext cx="321771" cy="287729"/>
          </a:xfrm>
          <a:prstGeom prst="rect">
            <a:avLst/>
          </a:prstGeom>
          <a:noFill/>
          <a:ln w="9525">
            <a:noFill/>
            <a:miter lim="800000"/>
            <a:headEnd/>
            <a:tailEnd/>
          </a:ln>
        </p:spPr>
      </p:pic>
      <p:sp>
        <p:nvSpPr>
          <p:cNvPr id="16" name="圆角矩形 15">
            <a:hlinkClick r:id="rId6" action="ppaction://hlinksldjump"/>
          </p:cNvPr>
          <p:cNvSpPr/>
          <p:nvPr/>
        </p:nvSpPr>
        <p:spPr>
          <a:xfrm>
            <a:off x="1209945" y="2952109"/>
            <a:ext cx="1669378" cy="578448"/>
          </a:xfrm>
          <a:prstGeom prst="roundRect">
            <a:avLst/>
          </a:prstGeom>
          <a:noFill/>
          <a:ln>
            <a:noFill/>
          </a:ln>
          <a:effectLst>
            <a:glow rad="139700">
              <a:schemeClr val="accent1">
                <a:satMod val="175000"/>
                <a:alpha val="40000"/>
              </a:schemeClr>
            </a:glow>
          </a:effectLst>
        </p:spPr>
        <p:txBody>
          <a:bodyPr wrap="none">
            <a:spAutoFit/>
          </a:bodyPr>
          <a:lstStyle/>
          <a:p>
            <a:pPr defTabSz="685800"/>
            <a:r>
              <a:rPr lang="zh-CN" altLang="en-US" sz="2800" b="1" dirty="0">
                <a:solidFill>
                  <a:prstClr val="black"/>
                </a:solidFill>
                <a:latin typeface="宋体"/>
              </a:rPr>
              <a:t>情境导入</a:t>
            </a:r>
          </a:p>
        </p:txBody>
      </p:sp>
      <p:sp>
        <p:nvSpPr>
          <p:cNvPr id="17" name="圆角矩形 16">
            <a:hlinkClick r:id="rId5" action="ppaction://hlinksldjump"/>
          </p:cNvPr>
          <p:cNvSpPr/>
          <p:nvPr/>
        </p:nvSpPr>
        <p:spPr>
          <a:xfrm>
            <a:off x="3624893"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685800"/>
            <a:r>
              <a:rPr lang="zh-CN" altLang="en-US" sz="2800" b="1" dirty="0">
                <a:solidFill>
                  <a:prstClr val="black"/>
                </a:solidFill>
                <a:latin typeface="宋体"/>
              </a:rPr>
              <a:t>探究新知</a:t>
            </a:r>
          </a:p>
        </p:txBody>
      </p:sp>
      <p:sp>
        <p:nvSpPr>
          <p:cNvPr id="18" name="圆角矩形 17">
            <a:hlinkClick r:id="rId3" action="ppaction://hlinksldjump"/>
          </p:cNvPr>
          <p:cNvSpPr/>
          <p:nvPr/>
        </p:nvSpPr>
        <p:spPr>
          <a:xfrm>
            <a:off x="2247861"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685800"/>
            <a:r>
              <a:rPr lang="zh-CN" altLang="en-US" sz="2800" b="1" dirty="0">
                <a:solidFill>
                  <a:prstClr val="black"/>
                </a:solidFill>
                <a:latin typeface="宋体"/>
              </a:rPr>
              <a:t>课堂小结</a:t>
            </a:r>
          </a:p>
        </p:txBody>
      </p:sp>
      <p:sp>
        <p:nvSpPr>
          <p:cNvPr id="19" name="圆角矩形 18">
            <a:hlinkClick r:id="rId4" action="ppaction://hlinksldjump"/>
          </p:cNvPr>
          <p:cNvSpPr/>
          <p:nvPr/>
        </p:nvSpPr>
        <p:spPr>
          <a:xfrm>
            <a:off x="5073757"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685800"/>
            <a:r>
              <a:rPr lang="zh-CN" altLang="en-US" sz="2800" b="1" dirty="0">
                <a:solidFill>
                  <a:prstClr val="black"/>
                </a:solidFill>
                <a:latin typeface="宋体"/>
              </a:rPr>
              <a:t>课后作业</a:t>
            </a:r>
          </a:p>
        </p:txBody>
      </p:sp>
      <p:sp>
        <p:nvSpPr>
          <p:cNvPr id="20" name="矩形 19"/>
          <p:cNvSpPr/>
          <p:nvPr/>
        </p:nvSpPr>
        <p:spPr>
          <a:xfrm>
            <a:off x="912693" y="519703"/>
            <a:ext cx="2711320" cy="684803"/>
          </a:xfrm>
          <a:prstGeom prst="rect">
            <a:avLst/>
          </a:prstGeom>
        </p:spPr>
        <p:txBody>
          <a:bodyPr wrap="none" lIns="68580" tIns="34290" rIns="68580" bIns="34290">
            <a:spAutoFit/>
          </a:bodyPr>
          <a:lstStyle/>
          <a:p>
            <a:pPr defTabSz="685800"/>
            <a:r>
              <a:rPr lang="zh-CN" altLang="en-US" sz="4000" b="1" dirty="0" smtClean="0">
                <a:solidFill>
                  <a:srgbClr val="0050AA"/>
                </a:solidFill>
                <a:latin typeface="宋体"/>
              </a:rPr>
              <a:t>折线统计图</a:t>
            </a:r>
            <a:endParaRPr lang="zh-CN" altLang="en-US" sz="4000" b="1" dirty="0">
              <a:solidFill>
                <a:srgbClr val="0050AA"/>
              </a:solidFill>
              <a:latin typeface="宋体"/>
            </a:endParaRPr>
          </a:p>
        </p:txBody>
      </p:sp>
      <p:sp>
        <p:nvSpPr>
          <p:cNvPr id="21" name="圆角矩形 20">
            <a:hlinkClick r:id="rId8" action="ppaction://hlinksldjump"/>
          </p:cNvPr>
          <p:cNvSpPr/>
          <p:nvPr/>
        </p:nvSpPr>
        <p:spPr>
          <a:xfrm>
            <a:off x="6048388"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685800"/>
            <a:r>
              <a:rPr lang="zh-CN" altLang="en-US" sz="2800" b="1" dirty="0">
                <a:solidFill>
                  <a:prstClr val="black"/>
                </a:solidFill>
                <a:latin typeface="宋体"/>
              </a:rPr>
              <a:t>课堂练习</a:t>
            </a:r>
          </a:p>
        </p:txBody>
      </p:sp>
      <p:pic>
        <p:nvPicPr>
          <p:cNvPr id="22" name="图片 5"/>
          <p:cNvPicPr>
            <a:picLocks noChangeAspect="1"/>
          </p:cNvPicPr>
          <p:nvPr/>
        </p:nvPicPr>
        <p:blipFill rotWithShape="1">
          <a:blip r:embed="rId7" cstate="print"/>
          <a:srcRect l="35500" r="32250" b="80044"/>
          <a:stretch>
            <a:fillRect/>
          </a:stretch>
        </p:blipFill>
        <p:spPr bwMode="auto">
          <a:xfrm>
            <a:off x="6780547" y="4413687"/>
            <a:ext cx="321771" cy="287729"/>
          </a:xfrm>
          <a:prstGeom prst="rect">
            <a:avLst/>
          </a:prstGeom>
          <a:noFill/>
          <a:ln w="9525">
            <a:noFill/>
            <a:miter lim="800000"/>
            <a:headEnd/>
            <a:tailEnd/>
          </a:ln>
          <a:effectLst/>
        </p:spPr>
      </p:pic>
      <p:grpSp>
        <p:nvGrpSpPr>
          <p:cNvPr id="23" name="组合 22"/>
          <p:cNvGrpSpPr/>
          <p:nvPr/>
        </p:nvGrpSpPr>
        <p:grpSpPr>
          <a:xfrm>
            <a:off x="231783" y="519703"/>
            <a:ext cx="654821" cy="683823"/>
            <a:chOff x="1306635" y="1404594"/>
            <a:chExt cx="654821" cy="683823"/>
          </a:xfrm>
        </p:grpSpPr>
        <p:pic>
          <p:nvPicPr>
            <p:cNvPr id="24" name="图片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06635" y="1440417"/>
              <a:ext cx="654821" cy="648000"/>
            </a:xfrm>
            <a:prstGeom prst="rect">
              <a:avLst/>
            </a:prstGeom>
          </p:spPr>
        </p:pic>
        <p:sp>
          <p:nvSpPr>
            <p:cNvPr id="25" name="文本框 10"/>
            <p:cNvSpPr txBox="1"/>
            <p:nvPr/>
          </p:nvSpPr>
          <p:spPr>
            <a:xfrm>
              <a:off x="1428700" y="1404594"/>
              <a:ext cx="410690" cy="630942"/>
            </a:xfrm>
            <a:prstGeom prst="rect">
              <a:avLst/>
            </a:prstGeom>
            <a:noFill/>
          </p:spPr>
          <p:txBody>
            <a:bodyPr wrap="none" rtlCol="0">
              <a:spAutoFit/>
            </a:bodyPr>
            <a:lstStyle/>
            <a:p>
              <a:pPr defTabSz="685800"/>
              <a:r>
                <a:rPr kumimoji="1" lang="en-US" altLang="zh-CN" sz="3500" b="1" dirty="0">
                  <a:solidFill>
                    <a:srgbClr val="0050AA"/>
                  </a:solidFill>
                  <a:latin typeface="宋体"/>
                </a:rPr>
                <a:t>2</a:t>
              </a:r>
              <a:endParaRPr kumimoji="1" lang="zh-CN" altLang="en-US" sz="3500" b="1" dirty="0">
                <a:solidFill>
                  <a:srgbClr val="0050AA"/>
                </a:solidFill>
                <a:latin typeface="宋体"/>
              </a:endParaRPr>
            </a:p>
          </p:txBody>
        </p:sp>
      </p:grpSp>
    </p:spTree>
    <p:extLst>
      <p:ext uri="{BB962C8B-B14F-4D97-AF65-F5344CB8AC3E}">
        <p14:creationId xmlns:p14="http://schemas.microsoft.com/office/powerpoint/2010/main" val="4211198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94" y="473922"/>
            <a:ext cx="4510087" cy="131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6" descr="1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2176" y="473922"/>
            <a:ext cx="3316288" cy="276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AutoShape 2" descr="http://img2.imgtn.bdimg.com/it/u=1049026395,1642732007&amp;fm=26&amp;gp=0.jpg"/>
          <p:cNvSpPr>
            <a:spLocks noChangeAspect="1" noChangeArrowheads="1"/>
          </p:cNvSpPr>
          <p:nvPr/>
        </p:nvSpPr>
        <p:spPr bwMode="auto">
          <a:xfrm>
            <a:off x="52394" y="506534"/>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endParaRPr lang="zh-CN" altLang="en-US">
              <a:latin typeface="Times New Roman" pitchFamily="18" charset="0"/>
              <a:ea typeface="微软雅黑" pitchFamily="34" charset="-122"/>
            </a:endParaRPr>
          </a:p>
        </p:txBody>
      </p:sp>
      <p:sp>
        <p:nvSpPr>
          <p:cNvPr id="44" name="圆角矩形标注 43"/>
          <p:cNvSpPr>
            <a:spLocks noChangeArrowheads="1"/>
          </p:cNvSpPr>
          <p:nvPr/>
        </p:nvSpPr>
        <p:spPr bwMode="auto">
          <a:xfrm>
            <a:off x="955356" y="3932089"/>
            <a:ext cx="3933257" cy="943917"/>
          </a:xfrm>
          <a:prstGeom prst="wedgeRoundRectCallout">
            <a:avLst>
              <a:gd name="adj1" fmla="val -40730"/>
              <a:gd name="adj2" fmla="val -64145"/>
              <a:gd name="adj3" fmla="val 16667"/>
            </a:avLst>
          </a:prstGeom>
          <a:noFill/>
          <a:ln w="25400" algn="ctr">
            <a:solidFill>
              <a:srgbClr val="F9C7C7"/>
            </a:solidFill>
            <a:miter lim="800000"/>
            <a:headEnd/>
            <a:tailEnd/>
          </a:ln>
        </p:spPr>
        <p:txBody>
          <a:bodyPr anchor="ctr"/>
          <a:lstStyle/>
          <a:p>
            <a:pPr>
              <a:lnSpc>
                <a:spcPts val="2138"/>
              </a:lnSpc>
            </a:pPr>
            <a:r>
              <a:rPr lang="en-US" altLang="zh-CN" sz="2000" b="1" noProof="1">
                <a:latin typeface="楷体" panose="02010609060101010101" charset="-122"/>
                <a:ea typeface="楷体" panose="02010609060101010101" charset="-122"/>
                <a:sym typeface="+mn-ea"/>
              </a:rPr>
              <a:t> </a:t>
            </a:r>
            <a:r>
              <a:rPr lang="zh-CN" altLang="en-US" sz="2000" b="1" noProof="1">
                <a:latin typeface="楷体" panose="02010609060101010101" charset="-122"/>
                <a:ea typeface="楷体" panose="02010609060101010101" charset="-122"/>
                <a:sym typeface="+mn-ea"/>
              </a:rPr>
              <a:t>如果适合饮用的水温是</a:t>
            </a:r>
            <a:r>
              <a:rPr lang="en-US" altLang="zh-CN" sz="2000" b="1" noProof="1">
                <a:latin typeface="楷体" panose="02010609060101010101" charset="-122"/>
                <a:ea typeface="楷体" panose="02010609060101010101" charset="-122"/>
                <a:sym typeface="+mn-ea"/>
              </a:rPr>
              <a:t>18</a:t>
            </a:r>
            <a:r>
              <a:rPr lang="en-US" altLang="zh-CN" sz="2000" b="1" noProof="1">
                <a:latin typeface="Arial" panose="020B0604020202020204" pitchFamily="34" charset="0"/>
                <a:ea typeface="楷体_GB2312" panose="02010609030101010101" pitchFamily="49" charset="-122"/>
                <a:cs typeface="Arial" panose="020B0604020202020204" pitchFamily="34" charset="0"/>
                <a:sym typeface="+mn-ea"/>
              </a:rPr>
              <a:t>~</a:t>
            </a:r>
            <a:r>
              <a:rPr lang="en-US" altLang="zh-CN" sz="2000" b="1" noProof="1">
                <a:latin typeface="楷体" panose="02010609060101010101" charset="-122"/>
                <a:ea typeface="楷体" panose="02010609060101010101" charset="-122"/>
                <a:sym typeface="+mn-ea"/>
              </a:rPr>
              <a:t>45</a:t>
            </a:r>
            <a:r>
              <a:rPr lang="zh-CN" altLang="en-US" sz="2000" b="1" noProof="1">
                <a:latin typeface="Times New Roman" panose="02020603050405020304" charset="0"/>
                <a:ea typeface="楷体" panose="02010609060101010101" charset="-122"/>
                <a:sym typeface="+mn-ea"/>
              </a:rPr>
              <a:t>℃，两个容器的水各从第几分钟起开始饮用比较合适？</a:t>
            </a:r>
            <a:endParaRPr lang="zh-CN" altLang="en-US" sz="2000" b="1" dirty="0">
              <a:latin typeface="楷体" pitchFamily="49" charset="-122"/>
              <a:ea typeface="楷体" pitchFamily="49" charset="-122"/>
              <a:sym typeface="宋体" pitchFamily="2" charset="-122"/>
            </a:endParaRPr>
          </a:p>
        </p:txBody>
      </p:sp>
      <p:pic>
        <p:nvPicPr>
          <p:cNvPr id="16" name="Picture 2" descr="D:\童晓芳\个人专业成长\各类撰稿\20180605路编1-6下册《课件》\课件专用人物图\16.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186" r="22087" b="16488"/>
          <a:stretch/>
        </p:blipFill>
        <p:spPr bwMode="auto">
          <a:xfrm>
            <a:off x="7664161" y="3214105"/>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17" name="圆角矩形标注 16"/>
          <p:cNvSpPr>
            <a:spLocks noChangeArrowheads="1"/>
          </p:cNvSpPr>
          <p:nvPr/>
        </p:nvSpPr>
        <p:spPr bwMode="auto">
          <a:xfrm>
            <a:off x="955356" y="1854253"/>
            <a:ext cx="4338993" cy="432048"/>
          </a:xfrm>
          <a:prstGeom prst="wedgeRoundRectCallout">
            <a:avLst>
              <a:gd name="adj1" fmla="val -54718"/>
              <a:gd name="adj2" fmla="val 44532"/>
              <a:gd name="adj3" fmla="val 16667"/>
            </a:avLst>
          </a:prstGeom>
          <a:noFill/>
          <a:ln w="25400" algn="ctr">
            <a:solidFill>
              <a:srgbClr val="F9C7C7"/>
            </a:solidFill>
            <a:miter lim="800000"/>
            <a:headEnd/>
            <a:tailEnd/>
          </a:ln>
        </p:spPr>
        <p:txBody>
          <a:bodyPr anchor="ctr"/>
          <a:lstStyle/>
          <a:p>
            <a:pPr>
              <a:lnSpc>
                <a:spcPts val="2375"/>
              </a:lnSpc>
            </a:pPr>
            <a:r>
              <a:rPr lang="zh-CN" altLang="en-US" sz="2400" b="1" dirty="0" smtClean="0">
                <a:latin typeface="楷体" pitchFamily="49" charset="-122"/>
                <a:ea typeface="楷体" pitchFamily="49" charset="-122"/>
                <a:sym typeface="宋体" pitchFamily="2" charset="-122"/>
              </a:rPr>
              <a:t>预测一下实验结果可能怎么样。</a:t>
            </a:r>
          </a:p>
        </p:txBody>
      </p:sp>
      <p:sp>
        <p:nvSpPr>
          <p:cNvPr id="18" name="圆角矩形标注 17"/>
          <p:cNvSpPr>
            <a:spLocks noChangeArrowheads="1"/>
          </p:cNvSpPr>
          <p:nvPr/>
        </p:nvSpPr>
        <p:spPr bwMode="auto">
          <a:xfrm>
            <a:off x="4990611" y="3378729"/>
            <a:ext cx="2625679" cy="1275221"/>
          </a:xfrm>
          <a:prstGeom prst="wedgeRoundRectCallout">
            <a:avLst>
              <a:gd name="adj1" fmla="val 54115"/>
              <a:gd name="adj2" fmla="val -13688"/>
              <a:gd name="adj3" fmla="val 16667"/>
            </a:avLst>
          </a:prstGeom>
          <a:noFill/>
          <a:ln w="25400" algn="ctr">
            <a:solidFill>
              <a:srgbClr val="F9C7C7"/>
            </a:solidFill>
            <a:miter lim="800000"/>
            <a:headEnd/>
            <a:tailEnd/>
          </a:ln>
        </p:spPr>
        <p:txBody>
          <a:bodyPr anchor="ctr"/>
          <a:lstStyle/>
          <a:p>
            <a:pPr>
              <a:lnSpc>
                <a:spcPts val="2375"/>
              </a:lnSpc>
            </a:pPr>
            <a:r>
              <a:rPr lang="zh-CN" altLang="en-US" sz="2400" b="1" dirty="0" smtClean="0">
                <a:latin typeface="楷体" pitchFamily="49" charset="-122"/>
                <a:ea typeface="楷体" pitchFamily="49" charset="-122"/>
                <a:sym typeface="宋体" pitchFamily="2" charset="-122"/>
              </a:rPr>
              <a:t>水温下降的速度不一样，可能陶瓷碗中水温下降的速度快一些。</a:t>
            </a:r>
          </a:p>
        </p:txBody>
      </p:sp>
      <p:sp>
        <p:nvSpPr>
          <p:cNvPr id="19" name="圆角矩形标注 18"/>
          <p:cNvSpPr>
            <a:spLocks noChangeArrowheads="1"/>
          </p:cNvSpPr>
          <p:nvPr/>
        </p:nvSpPr>
        <p:spPr bwMode="auto">
          <a:xfrm>
            <a:off x="1504237" y="2476381"/>
            <a:ext cx="3096344" cy="1253398"/>
          </a:xfrm>
          <a:prstGeom prst="wedgeRoundRectCallout">
            <a:avLst>
              <a:gd name="adj1" fmla="val -56437"/>
              <a:gd name="adj2" fmla="val -13687"/>
              <a:gd name="adj3" fmla="val 16667"/>
            </a:avLst>
          </a:prstGeom>
          <a:noFill/>
          <a:ln w="25400" algn="ctr">
            <a:solidFill>
              <a:srgbClr val="F9C7C7"/>
            </a:solidFill>
            <a:miter lim="800000"/>
            <a:headEnd/>
            <a:tailEnd/>
          </a:ln>
        </p:spPr>
        <p:txBody>
          <a:bodyPr anchor="ctr"/>
          <a:lstStyle/>
          <a:p>
            <a:pPr>
              <a:lnSpc>
                <a:spcPts val="2375"/>
              </a:lnSpc>
            </a:pPr>
            <a:r>
              <a:rPr lang="zh-CN" altLang="en-US" sz="2400" b="1" dirty="0" smtClean="0">
                <a:latin typeface="楷体" pitchFamily="49" charset="-122"/>
                <a:ea typeface="楷体" pitchFamily="49" charset="-122"/>
                <a:sym typeface="宋体" pitchFamily="2" charset="-122"/>
              </a:rPr>
              <a:t>你的</a:t>
            </a:r>
            <a:r>
              <a:rPr lang="zh-CN" altLang="en-US" sz="2400" b="1" dirty="0">
                <a:latin typeface="楷体" pitchFamily="49" charset="-122"/>
                <a:ea typeface="楷体" pitchFamily="49" charset="-122"/>
                <a:sym typeface="宋体" pitchFamily="2" charset="-122"/>
              </a:rPr>
              <a:t>实验结果与你的预测相同吗？与同学交流小组实验的结果</a:t>
            </a:r>
            <a:r>
              <a:rPr lang="zh-CN" altLang="en-US" sz="2400" b="1" dirty="0" smtClean="0">
                <a:latin typeface="楷体" pitchFamily="49" charset="-122"/>
                <a:ea typeface="楷体" pitchFamily="49" charset="-122"/>
                <a:sym typeface="宋体" pitchFamily="2" charset="-122"/>
              </a:rPr>
              <a:t>。</a:t>
            </a:r>
          </a:p>
        </p:txBody>
      </p:sp>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9068" y="2001587"/>
            <a:ext cx="976625" cy="1468015"/>
          </a:xfrm>
          <a:prstGeom prst="rect">
            <a:avLst/>
          </a:prstGeom>
        </p:spPr>
      </p:pic>
    </p:spTree>
    <p:extLst>
      <p:ext uri="{BB962C8B-B14F-4D97-AF65-F5344CB8AC3E}">
        <p14:creationId xmlns:p14="http://schemas.microsoft.com/office/powerpoint/2010/main" val="18859102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635580" y="3351824"/>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24" name="AutoShape 2" descr="http://img2.imgtn.bdimg.com/it/u=1049026395,1642732007&amp;fm=26&amp;gp=0.jpg"/>
          <p:cNvSpPr>
            <a:spLocks noChangeAspect="1" noChangeArrowheads="1"/>
          </p:cNvSpPr>
          <p:nvPr/>
        </p:nvSpPr>
        <p:spPr bwMode="auto">
          <a:xfrm>
            <a:off x="23813" y="428625"/>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endParaRPr lang="zh-CN" altLang="en-US">
              <a:latin typeface="Times New Roman" pitchFamily="18" charset="0"/>
              <a:ea typeface="微软雅黑" pitchFamily="34" charset="-122"/>
            </a:endParaRPr>
          </a:p>
        </p:txBody>
      </p:sp>
      <p:sp>
        <p:nvSpPr>
          <p:cNvPr id="25" name="文本框 19"/>
          <p:cNvSpPr txBox="1">
            <a:spLocks noChangeArrowheads="1"/>
          </p:cNvSpPr>
          <p:nvPr/>
        </p:nvSpPr>
        <p:spPr bwMode="auto">
          <a:xfrm>
            <a:off x="433388" y="280988"/>
            <a:ext cx="110490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1400">
                <a:solidFill>
                  <a:schemeClr val="tx1"/>
                </a:solidFill>
                <a:latin typeface="Times New Roman" pitchFamily="18" charset="0"/>
                <a:ea typeface="微软雅黑" pitchFamily="34" charset="-122"/>
              </a:defRPr>
            </a:lvl1pPr>
            <a:lvl2pPr marL="742950" indent="-285750">
              <a:defRPr sz="1400">
                <a:solidFill>
                  <a:schemeClr val="tx1"/>
                </a:solidFill>
                <a:latin typeface="Times New Roman" pitchFamily="18" charset="0"/>
                <a:ea typeface="微软雅黑" pitchFamily="34" charset="-122"/>
              </a:defRPr>
            </a:lvl2pPr>
            <a:lvl3pPr marL="1143000" indent="-228600">
              <a:defRPr sz="1400">
                <a:solidFill>
                  <a:schemeClr val="tx1"/>
                </a:solidFill>
                <a:latin typeface="Times New Roman" pitchFamily="18" charset="0"/>
                <a:ea typeface="微软雅黑" pitchFamily="34" charset="-122"/>
              </a:defRPr>
            </a:lvl3pPr>
            <a:lvl4pPr marL="1600200" indent="-228600">
              <a:defRPr sz="1400">
                <a:solidFill>
                  <a:schemeClr val="tx1"/>
                </a:solidFill>
                <a:latin typeface="Times New Roman" pitchFamily="18" charset="0"/>
                <a:ea typeface="微软雅黑" pitchFamily="34" charset="-122"/>
              </a:defRPr>
            </a:lvl4pPr>
            <a:lvl5pPr marL="2057400" indent="-228600">
              <a:defRPr sz="1400">
                <a:solidFill>
                  <a:schemeClr val="tx1"/>
                </a:solidFill>
                <a:latin typeface="Times New Roman" pitchFamily="18" charset="0"/>
                <a:ea typeface="微软雅黑" pitchFamily="34" charset="-122"/>
              </a:defRPr>
            </a:lvl5pPr>
            <a:lvl6pPr marL="2514600" indent="-228600" defTabSz="685800" fontAlgn="base">
              <a:spcBef>
                <a:spcPct val="0"/>
              </a:spcBef>
              <a:spcAft>
                <a:spcPct val="0"/>
              </a:spcAft>
              <a:defRPr sz="1400">
                <a:solidFill>
                  <a:schemeClr val="tx1"/>
                </a:solidFill>
                <a:latin typeface="Times New Roman" pitchFamily="18" charset="0"/>
                <a:ea typeface="微软雅黑" pitchFamily="34" charset="-122"/>
              </a:defRPr>
            </a:lvl6pPr>
            <a:lvl7pPr marL="2971800" indent="-228600" defTabSz="685800" fontAlgn="base">
              <a:spcBef>
                <a:spcPct val="0"/>
              </a:spcBef>
              <a:spcAft>
                <a:spcPct val="0"/>
              </a:spcAft>
              <a:defRPr sz="1400">
                <a:solidFill>
                  <a:schemeClr val="tx1"/>
                </a:solidFill>
                <a:latin typeface="Times New Roman" pitchFamily="18" charset="0"/>
                <a:ea typeface="微软雅黑" pitchFamily="34" charset="-122"/>
              </a:defRPr>
            </a:lvl7pPr>
            <a:lvl8pPr marL="3429000" indent="-228600" defTabSz="685800" fontAlgn="base">
              <a:spcBef>
                <a:spcPct val="0"/>
              </a:spcBef>
              <a:spcAft>
                <a:spcPct val="0"/>
              </a:spcAft>
              <a:defRPr sz="1400">
                <a:solidFill>
                  <a:schemeClr val="tx1"/>
                </a:solidFill>
                <a:latin typeface="Times New Roman" pitchFamily="18" charset="0"/>
                <a:ea typeface="微软雅黑" pitchFamily="34" charset="-122"/>
              </a:defRPr>
            </a:lvl8pPr>
            <a:lvl9pPr marL="3886200" indent="-228600" defTabSz="685800" fontAlgn="base">
              <a:spcBef>
                <a:spcPct val="0"/>
              </a:spcBef>
              <a:spcAft>
                <a:spcPct val="0"/>
              </a:spcAft>
              <a:defRPr sz="1400">
                <a:solidFill>
                  <a:schemeClr val="tx1"/>
                </a:solidFill>
                <a:latin typeface="Times New Roman" pitchFamily="18" charset="0"/>
                <a:ea typeface="微软雅黑" pitchFamily="34" charset="-122"/>
              </a:defRPr>
            </a:lvl9pPr>
          </a:lstStyle>
          <a:p>
            <a:r>
              <a:rPr lang="zh-CN" altLang="en-US" sz="1800" b="1">
                <a:solidFill>
                  <a:schemeClr val="bg1"/>
                </a:solidFill>
                <a:latin typeface="微软雅黑" pitchFamily="34" charset="-122"/>
              </a:rPr>
              <a:t>同步练习</a:t>
            </a:r>
          </a:p>
        </p:txBody>
      </p:sp>
      <p:sp>
        <p:nvSpPr>
          <p:cNvPr id="36" name="圆角矩形标注 35"/>
          <p:cNvSpPr>
            <a:spLocks noChangeArrowheads="1"/>
          </p:cNvSpPr>
          <p:nvPr/>
        </p:nvSpPr>
        <p:spPr bwMode="auto">
          <a:xfrm>
            <a:off x="1598346" y="3807819"/>
            <a:ext cx="5914032" cy="852163"/>
          </a:xfrm>
          <a:prstGeom prst="wedgeRoundRectCallout">
            <a:avLst>
              <a:gd name="adj1" fmla="val 53265"/>
              <a:gd name="adj2" fmla="val -35616"/>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答</a:t>
            </a:r>
            <a:r>
              <a:rPr lang="zh-CN" altLang="en-US" sz="2400" b="1" dirty="0" smtClean="0">
                <a:latin typeface="楷体" pitchFamily="49" charset="-122"/>
                <a:ea typeface="楷体" pitchFamily="49" charset="-122"/>
                <a:sym typeface="宋体" pitchFamily="2" charset="-122"/>
              </a:rPr>
              <a:t>：</a:t>
            </a:r>
            <a:r>
              <a:rPr lang="zh-CN" altLang="en-US" sz="2400" b="1" dirty="0">
                <a:latin typeface="楷体" pitchFamily="49" charset="-122"/>
                <a:ea typeface="楷体" pitchFamily="49" charset="-122"/>
                <a:sym typeface="宋体" pitchFamily="2" charset="-122"/>
              </a:rPr>
              <a:t>小明是</a:t>
            </a:r>
            <a:r>
              <a:rPr lang="zh-CN" altLang="en-US" sz="2400" b="1" dirty="0" smtClean="0">
                <a:latin typeface="楷体" pitchFamily="49" charset="-122"/>
                <a:ea typeface="楷体" pitchFamily="49" charset="-122"/>
                <a:sym typeface="宋体" pitchFamily="2" charset="-122"/>
              </a:rPr>
              <a:t>第</a:t>
            </a:r>
            <a:r>
              <a:rPr lang="en-US" altLang="zh-CN" sz="2400" b="1" dirty="0" smtClean="0">
                <a:latin typeface="楷体" pitchFamily="49" charset="-122"/>
                <a:ea typeface="楷体" pitchFamily="49" charset="-122"/>
                <a:sym typeface="宋体" pitchFamily="2" charset="-122"/>
              </a:rPr>
              <a:t>4</a:t>
            </a:r>
            <a:r>
              <a:rPr lang="zh-CN" altLang="en-US" sz="2400" b="1" dirty="0" smtClean="0">
                <a:latin typeface="楷体" pitchFamily="49" charset="-122"/>
                <a:ea typeface="楷体" pitchFamily="49" charset="-122"/>
                <a:sym typeface="宋体" pitchFamily="2" charset="-122"/>
              </a:rPr>
              <a:t>天</a:t>
            </a:r>
            <a:r>
              <a:rPr lang="zh-CN" altLang="en-US" sz="2400" b="1" dirty="0">
                <a:latin typeface="楷体" pitchFamily="49" charset="-122"/>
                <a:ea typeface="楷体" pitchFamily="49" charset="-122"/>
                <a:sym typeface="宋体" pitchFamily="2" charset="-122"/>
              </a:rPr>
              <a:t>开始看到根、</a:t>
            </a:r>
            <a:r>
              <a:rPr lang="zh-CN" altLang="en-US" sz="2400" b="1" dirty="0" smtClean="0">
                <a:latin typeface="楷体" pitchFamily="49" charset="-122"/>
                <a:ea typeface="楷体" pitchFamily="49" charset="-122"/>
                <a:sym typeface="宋体" pitchFamily="2" charset="-122"/>
              </a:rPr>
              <a:t>第</a:t>
            </a:r>
            <a:r>
              <a:rPr lang="en-US" altLang="zh-CN" sz="2400" b="1" dirty="0" smtClean="0">
                <a:latin typeface="楷体" pitchFamily="49" charset="-122"/>
                <a:ea typeface="楷体" pitchFamily="49" charset="-122"/>
                <a:sym typeface="宋体" pitchFamily="2" charset="-122"/>
              </a:rPr>
              <a:t>6</a:t>
            </a:r>
            <a:r>
              <a:rPr lang="zh-CN" altLang="en-US" sz="2400" b="1" dirty="0" smtClean="0">
                <a:latin typeface="楷体" pitchFamily="49" charset="-122"/>
                <a:ea typeface="楷体" pitchFamily="49" charset="-122"/>
                <a:sym typeface="宋体" pitchFamily="2" charset="-122"/>
              </a:rPr>
              <a:t>天</a:t>
            </a:r>
            <a:r>
              <a:rPr lang="zh-CN" altLang="en-US" sz="2400" b="1" dirty="0">
                <a:latin typeface="楷体" pitchFamily="49" charset="-122"/>
                <a:ea typeface="楷体" pitchFamily="49" charset="-122"/>
                <a:sym typeface="宋体" pitchFamily="2" charset="-122"/>
              </a:rPr>
              <a:t>开始看到芽的</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sp>
        <p:nvSpPr>
          <p:cNvPr id="4" name="TextBox 3"/>
          <p:cNvSpPr txBox="1"/>
          <p:nvPr/>
        </p:nvSpPr>
        <p:spPr>
          <a:xfrm>
            <a:off x="611560" y="508791"/>
            <a:ext cx="7877124" cy="830997"/>
          </a:xfrm>
          <a:prstGeom prst="rect">
            <a:avLst/>
          </a:prstGeom>
          <a:noFill/>
        </p:spPr>
        <p:txBody>
          <a:bodyPr wrap="square" rtlCol="0">
            <a:spAutoFit/>
          </a:bodyPr>
          <a:lstStyle/>
          <a:p>
            <a:r>
              <a:rPr lang="en-US" altLang="zh-CN" sz="2400" b="1" dirty="0" smtClean="0">
                <a:latin typeface="楷体" pitchFamily="49" charset="-122"/>
                <a:ea typeface="楷体" pitchFamily="49" charset="-122"/>
              </a:rPr>
              <a:t>2.</a:t>
            </a:r>
            <a:r>
              <a:rPr lang="zh-CN" altLang="en-US" sz="2400" b="1" dirty="0" smtClean="0">
                <a:latin typeface="楷体" pitchFamily="49" charset="-122"/>
                <a:ea typeface="楷体" pitchFamily="49" charset="-122"/>
              </a:rPr>
              <a:t>小明在装满水的玻璃瓶口放上风信子，每两天观察一次，测量芽和根的长度，并将结果制成下图：</a:t>
            </a:r>
            <a:endParaRPr lang="zh-CN" altLang="en-US" sz="2400" b="1" dirty="0">
              <a:latin typeface="楷体" pitchFamily="49" charset="-122"/>
              <a:ea typeface="楷体" pitchFamily="49" charset="-122"/>
            </a:endParaRPr>
          </a:p>
        </p:txBody>
      </p:sp>
      <p:sp>
        <p:nvSpPr>
          <p:cNvPr id="37" name="圆角矩形标注 36"/>
          <p:cNvSpPr>
            <a:spLocks noChangeArrowheads="1"/>
          </p:cNvSpPr>
          <p:nvPr/>
        </p:nvSpPr>
        <p:spPr bwMode="auto">
          <a:xfrm>
            <a:off x="570111" y="1340138"/>
            <a:ext cx="2808312" cy="1171537"/>
          </a:xfrm>
          <a:prstGeom prst="wedgeRoundRectCallout">
            <a:avLst>
              <a:gd name="adj1" fmla="val -32498"/>
              <a:gd name="adj2" fmla="val 61621"/>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sym typeface="宋体" pitchFamily="2" charset="-122"/>
              </a:rPr>
              <a:t>（</a:t>
            </a:r>
            <a:r>
              <a:rPr lang="en-US" altLang="zh-CN" sz="2400" b="1" dirty="0" smtClean="0">
                <a:latin typeface="楷体" pitchFamily="49" charset="-122"/>
                <a:ea typeface="楷体" pitchFamily="49" charset="-122"/>
                <a:sym typeface="宋体" pitchFamily="2" charset="-122"/>
              </a:rPr>
              <a:t>1</a:t>
            </a:r>
            <a:r>
              <a:rPr lang="zh-CN" altLang="en-US" sz="2400" b="1" dirty="0" smtClean="0">
                <a:latin typeface="楷体" pitchFamily="49" charset="-122"/>
                <a:ea typeface="楷体" pitchFamily="49" charset="-122"/>
                <a:sym typeface="宋体" pitchFamily="2" charset="-122"/>
              </a:rPr>
              <a:t>）</a:t>
            </a:r>
            <a:r>
              <a:rPr lang="zh-CN" altLang="en-US" sz="2400" b="1" dirty="0">
                <a:latin typeface="楷体" pitchFamily="49" charset="-122"/>
                <a:ea typeface="楷体" pitchFamily="49" charset="-122"/>
                <a:sym typeface="宋体" pitchFamily="2" charset="-122"/>
              </a:rPr>
              <a:t>小</a:t>
            </a:r>
            <a:r>
              <a:rPr lang="zh-CN" altLang="en-US" sz="2400" b="1" dirty="0" smtClean="0">
                <a:latin typeface="楷体" pitchFamily="49" charset="-122"/>
                <a:ea typeface="楷体" pitchFamily="49" charset="-122"/>
                <a:sym typeface="宋体" pitchFamily="2" charset="-122"/>
              </a:rPr>
              <a:t>明是第几天开始看到根、第几天开始看到芽的？</a:t>
            </a:r>
            <a:endParaRPr lang="zh-CN" altLang="en-US" sz="2400" b="1" dirty="0">
              <a:latin typeface="楷体" pitchFamily="49" charset="-122"/>
              <a:ea typeface="楷体" pitchFamily="49" charset="-122"/>
              <a:sym typeface="宋体" pitchFamily="2" charset="-122"/>
            </a:endParaRPr>
          </a:p>
        </p:txBody>
      </p:sp>
      <p:grpSp>
        <p:nvGrpSpPr>
          <p:cNvPr id="3" name="组合 2"/>
          <p:cNvGrpSpPr/>
          <p:nvPr/>
        </p:nvGrpSpPr>
        <p:grpSpPr>
          <a:xfrm>
            <a:off x="3742661" y="1396163"/>
            <a:ext cx="4472416" cy="2041070"/>
            <a:chOff x="2170799" y="1715269"/>
            <a:chExt cx="4472416" cy="204107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880" r="1689" b="5441"/>
            <a:stretch/>
          </p:blipFill>
          <p:spPr bwMode="auto">
            <a:xfrm>
              <a:off x="2734015" y="2139702"/>
              <a:ext cx="3566177" cy="161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70799" y="1746563"/>
              <a:ext cx="1105057" cy="338554"/>
            </a:xfrm>
            <a:prstGeom prst="rect">
              <a:avLst/>
            </a:prstGeom>
            <a:noFill/>
          </p:spPr>
          <p:txBody>
            <a:bodyPr wrap="square" rtlCol="0">
              <a:spAutoFit/>
            </a:bodyPr>
            <a:lstStyle/>
            <a:p>
              <a:r>
                <a:rPr lang="zh-CN" altLang="en-US" sz="1600" dirty="0" smtClean="0">
                  <a:latin typeface="楷体" pitchFamily="49" charset="-122"/>
                  <a:ea typeface="楷体" pitchFamily="49" charset="-122"/>
                </a:rPr>
                <a:t>长度</a:t>
              </a:r>
              <a:r>
                <a:rPr lang="en-US" altLang="zh-CN" sz="1600" dirty="0" smtClean="0">
                  <a:latin typeface="楷体" pitchFamily="49" charset="-122"/>
                  <a:ea typeface="楷体" pitchFamily="49" charset="-122"/>
                </a:rPr>
                <a:t>/mm</a:t>
              </a:r>
              <a:endParaRPr lang="zh-CN" altLang="en-US" sz="1600" dirty="0">
                <a:latin typeface="楷体" pitchFamily="49" charset="-122"/>
                <a:ea typeface="楷体" pitchFamily="49" charset="-122"/>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1715269"/>
              <a:ext cx="919087" cy="496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536" y="2576016"/>
            <a:ext cx="1024385" cy="1468015"/>
          </a:xfrm>
          <a:prstGeom prst="rect">
            <a:avLst/>
          </a:prstGeom>
        </p:spPr>
      </p:pic>
      <p:pic>
        <p:nvPicPr>
          <p:cNvPr id="18" name="Picture 3" descr="C:\Users\tongxiaofang\Pictures\j_p25_2.png"/>
          <p:cNvPicPr>
            <a:picLocks noChangeAspect="1" noChangeArrowheads="1"/>
          </p:cNvPicPr>
          <p:nvPr/>
        </p:nvPicPr>
        <p:blipFill rotWithShape="1">
          <a:blip r:embed="rId6">
            <a:extLst>
              <a:ext uri="{28A0092B-C50C-407E-A947-70E740481C1C}">
                <a14:useLocalDpi xmlns:a14="http://schemas.microsoft.com/office/drawing/2010/main" val="0"/>
              </a:ext>
            </a:extLst>
          </a:blip>
          <a:srcRect l="35593" t="6145" r="30482" b="5667"/>
          <a:stretch/>
        </p:blipFill>
        <p:spPr bwMode="auto">
          <a:xfrm>
            <a:off x="8314195" y="1344230"/>
            <a:ext cx="776318"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5814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p:bldP spid="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681690" y="3434914"/>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24" name="AutoShape 2" descr="http://img2.imgtn.bdimg.com/it/u=1049026395,1642732007&amp;fm=26&amp;gp=0.jpg"/>
          <p:cNvSpPr>
            <a:spLocks noChangeAspect="1" noChangeArrowheads="1"/>
          </p:cNvSpPr>
          <p:nvPr/>
        </p:nvSpPr>
        <p:spPr bwMode="auto">
          <a:xfrm>
            <a:off x="23813" y="428625"/>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endParaRPr lang="zh-CN" altLang="en-US">
              <a:latin typeface="Times New Roman" pitchFamily="18" charset="0"/>
              <a:ea typeface="微软雅黑" pitchFamily="34" charset="-122"/>
            </a:endParaRPr>
          </a:p>
        </p:txBody>
      </p:sp>
      <p:sp>
        <p:nvSpPr>
          <p:cNvPr id="25" name="文本框 19"/>
          <p:cNvSpPr txBox="1">
            <a:spLocks noChangeArrowheads="1"/>
          </p:cNvSpPr>
          <p:nvPr/>
        </p:nvSpPr>
        <p:spPr bwMode="auto">
          <a:xfrm>
            <a:off x="433388" y="280988"/>
            <a:ext cx="110490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1400">
                <a:solidFill>
                  <a:schemeClr val="tx1"/>
                </a:solidFill>
                <a:latin typeface="Times New Roman" pitchFamily="18" charset="0"/>
                <a:ea typeface="微软雅黑" pitchFamily="34" charset="-122"/>
              </a:defRPr>
            </a:lvl1pPr>
            <a:lvl2pPr marL="742950" indent="-285750">
              <a:defRPr sz="1400">
                <a:solidFill>
                  <a:schemeClr val="tx1"/>
                </a:solidFill>
                <a:latin typeface="Times New Roman" pitchFamily="18" charset="0"/>
                <a:ea typeface="微软雅黑" pitchFamily="34" charset="-122"/>
              </a:defRPr>
            </a:lvl2pPr>
            <a:lvl3pPr marL="1143000" indent="-228600">
              <a:defRPr sz="1400">
                <a:solidFill>
                  <a:schemeClr val="tx1"/>
                </a:solidFill>
                <a:latin typeface="Times New Roman" pitchFamily="18" charset="0"/>
                <a:ea typeface="微软雅黑" pitchFamily="34" charset="-122"/>
              </a:defRPr>
            </a:lvl3pPr>
            <a:lvl4pPr marL="1600200" indent="-228600">
              <a:defRPr sz="1400">
                <a:solidFill>
                  <a:schemeClr val="tx1"/>
                </a:solidFill>
                <a:latin typeface="Times New Roman" pitchFamily="18" charset="0"/>
                <a:ea typeface="微软雅黑" pitchFamily="34" charset="-122"/>
              </a:defRPr>
            </a:lvl4pPr>
            <a:lvl5pPr marL="2057400" indent="-228600">
              <a:defRPr sz="1400">
                <a:solidFill>
                  <a:schemeClr val="tx1"/>
                </a:solidFill>
                <a:latin typeface="Times New Roman" pitchFamily="18" charset="0"/>
                <a:ea typeface="微软雅黑" pitchFamily="34" charset="-122"/>
              </a:defRPr>
            </a:lvl5pPr>
            <a:lvl6pPr marL="2514600" indent="-228600" defTabSz="685800" fontAlgn="base">
              <a:spcBef>
                <a:spcPct val="0"/>
              </a:spcBef>
              <a:spcAft>
                <a:spcPct val="0"/>
              </a:spcAft>
              <a:defRPr sz="1400">
                <a:solidFill>
                  <a:schemeClr val="tx1"/>
                </a:solidFill>
                <a:latin typeface="Times New Roman" pitchFamily="18" charset="0"/>
                <a:ea typeface="微软雅黑" pitchFamily="34" charset="-122"/>
              </a:defRPr>
            </a:lvl6pPr>
            <a:lvl7pPr marL="2971800" indent="-228600" defTabSz="685800" fontAlgn="base">
              <a:spcBef>
                <a:spcPct val="0"/>
              </a:spcBef>
              <a:spcAft>
                <a:spcPct val="0"/>
              </a:spcAft>
              <a:defRPr sz="1400">
                <a:solidFill>
                  <a:schemeClr val="tx1"/>
                </a:solidFill>
                <a:latin typeface="Times New Roman" pitchFamily="18" charset="0"/>
                <a:ea typeface="微软雅黑" pitchFamily="34" charset="-122"/>
              </a:defRPr>
            </a:lvl7pPr>
            <a:lvl8pPr marL="3429000" indent="-228600" defTabSz="685800" fontAlgn="base">
              <a:spcBef>
                <a:spcPct val="0"/>
              </a:spcBef>
              <a:spcAft>
                <a:spcPct val="0"/>
              </a:spcAft>
              <a:defRPr sz="1400">
                <a:solidFill>
                  <a:schemeClr val="tx1"/>
                </a:solidFill>
                <a:latin typeface="Times New Roman" pitchFamily="18" charset="0"/>
                <a:ea typeface="微软雅黑" pitchFamily="34" charset="-122"/>
              </a:defRPr>
            </a:lvl8pPr>
            <a:lvl9pPr marL="3886200" indent="-228600" defTabSz="685800" fontAlgn="base">
              <a:spcBef>
                <a:spcPct val="0"/>
              </a:spcBef>
              <a:spcAft>
                <a:spcPct val="0"/>
              </a:spcAft>
              <a:defRPr sz="1400">
                <a:solidFill>
                  <a:schemeClr val="tx1"/>
                </a:solidFill>
                <a:latin typeface="Times New Roman" pitchFamily="18" charset="0"/>
                <a:ea typeface="微软雅黑" pitchFamily="34" charset="-122"/>
              </a:defRPr>
            </a:lvl9pPr>
          </a:lstStyle>
          <a:p>
            <a:r>
              <a:rPr lang="zh-CN" altLang="en-US" sz="1800" b="1">
                <a:solidFill>
                  <a:schemeClr val="bg1"/>
                </a:solidFill>
                <a:latin typeface="微软雅黑" pitchFamily="34" charset="-122"/>
              </a:rPr>
              <a:t>同步练习</a:t>
            </a:r>
          </a:p>
        </p:txBody>
      </p:sp>
      <p:sp>
        <p:nvSpPr>
          <p:cNvPr id="36" name="圆角矩形标注 35"/>
          <p:cNvSpPr>
            <a:spLocks noChangeArrowheads="1"/>
          </p:cNvSpPr>
          <p:nvPr/>
        </p:nvSpPr>
        <p:spPr bwMode="auto">
          <a:xfrm>
            <a:off x="1600642" y="3575253"/>
            <a:ext cx="5914032" cy="1084729"/>
          </a:xfrm>
          <a:prstGeom prst="wedgeRoundRectCallout">
            <a:avLst>
              <a:gd name="adj1" fmla="val 53411"/>
              <a:gd name="adj2" fmla="val 171"/>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答</a:t>
            </a:r>
            <a:r>
              <a:rPr lang="zh-CN" altLang="en-US" sz="2400" b="1" dirty="0" smtClean="0">
                <a:latin typeface="楷体" pitchFamily="49" charset="-122"/>
                <a:ea typeface="楷体" pitchFamily="49" charset="-122"/>
                <a:sym typeface="宋体" pitchFamily="2" charset="-122"/>
              </a:rPr>
              <a:t>：由统计图可以看出，风信子根的生长速度要比芽快一些，这主要是因为根的生长起步较早，而芽的生长起步较迟。</a:t>
            </a:r>
            <a:endParaRPr lang="zh-CN" altLang="en-US" sz="2400" b="1" dirty="0">
              <a:latin typeface="楷体" pitchFamily="49" charset="-122"/>
              <a:ea typeface="楷体" pitchFamily="49" charset="-122"/>
              <a:sym typeface="宋体" pitchFamily="2" charset="-122"/>
            </a:endParaRPr>
          </a:p>
        </p:txBody>
      </p:sp>
      <p:sp>
        <p:nvSpPr>
          <p:cNvPr id="4" name="TextBox 3"/>
          <p:cNvSpPr txBox="1"/>
          <p:nvPr/>
        </p:nvSpPr>
        <p:spPr>
          <a:xfrm>
            <a:off x="611560" y="427468"/>
            <a:ext cx="7617078" cy="830997"/>
          </a:xfrm>
          <a:prstGeom prst="rect">
            <a:avLst/>
          </a:prstGeom>
          <a:noFill/>
        </p:spPr>
        <p:txBody>
          <a:bodyPr wrap="square" rtlCol="0">
            <a:spAutoFit/>
          </a:bodyPr>
          <a:lstStyle/>
          <a:p>
            <a:r>
              <a:rPr lang="en-US" altLang="zh-CN" sz="2400" b="1" dirty="0" smtClean="0">
                <a:latin typeface="楷体" pitchFamily="49" charset="-122"/>
                <a:ea typeface="楷体" pitchFamily="49" charset="-122"/>
              </a:rPr>
              <a:t>2.</a:t>
            </a:r>
            <a:r>
              <a:rPr lang="zh-CN" altLang="en-US" sz="2400" b="1" dirty="0" smtClean="0">
                <a:latin typeface="楷体" pitchFamily="49" charset="-122"/>
                <a:ea typeface="楷体" pitchFamily="49" charset="-122"/>
              </a:rPr>
              <a:t>小明在装满水的玻璃瓶口放上风信子，每两天观察一次，测量芽和根的长度，并将结果制成下图：</a:t>
            </a:r>
            <a:endParaRPr lang="zh-CN" altLang="en-US" sz="2400" b="1" dirty="0">
              <a:latin typeface="楷体" pitchFamily="49" charset="-122"/>
              <a:ea typeface="楷体" pitchFamily="49" charset="-122"/>
            </a:endParaRPr>
          </a:p>
        </p:txBody>
      </p:sp>
      <p:sp>
        <p:nvSpPr>
          <p:cNvPr id="37" name="圆角矩形标注 36"/>
          <p:cNvSpPr>
            <a:spLocks noChangeArrowheads="1"/>
          </p:cNvSpPr>
          <p:nvPr/>
        </p:nvSpPr>
        <p:spPr bwMode="auto">
          <a:xfrm>
            <a:off x="414768" y="1411784"/>
            <a:ext cx="2808312" cy="1133008"/>
          </a:xfrm>
          <a:prstGeom prst="wedgeRoundRectCallout">
            <a:avLst>
              <a:gd name="adj1" fmla="val -32498"/>
              <a:gd name="adj2" fmla="val 61621"/>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2</a:t>
            </a:r>
            <a:r>
              <a:rPr lang="zh-CN" altLang="en-US" sz="2400" b="1" dirty="0" smtClean="0">
                <a:latin typeface="楷体" pitchFamily="49" charset="-122"/>
                <a:ea typeface="楷体" pitchFamily="49" charset="-122"/>
                <a:sym typeface="宋体" pitchFamily="2" charset="-122"/>
              </a:rPr>
              <a:t>）和同学说说风信子芽和根的生长变化情况。</a:t>
            </a:r>
            <a:endParaRPr lang="zh-CN" altLang="en-US" sz="2400" b="1" dirty="0">
              <a:latin typeface="楷体" pitchFamily="49" charset="-122"/>
              <a:ea typeface="楷体" pitchFamily="49" charset="-122"/>
              <a:sym typeface="宋体" pitchFamily="2" charset="-122"/>
            </a:endParaRPr>
          </a:p>
        </p:txBody>
      </p:sp>
      <p:pic>
        <p:nvPicPr>
          <p:cNvPr id="4099" name="Picture 3" descr="C:\Users\tongxiaofang\Pictures\j_p25_2.png"/>
          <p:cNvPicPr>
            <a:picLocks noChangeAspect="1" noChangeArrowheads="1"/>
          </p:cNvPicPr>
          <p:nvPr/>
        </p:nvPicPr>
        <p:blipFill rotWithShape="1">
          <a:blip r:embed="rId3">
            <a:extLst>
              <a:ext uri="{28A0092B-C50C-407E-A947-70E740481C1C}">
                <a14:useLocalDpi xmlns:a14="http://schemas.microsoft.com/office/drawing/2010/main" val="0"/>
              </a:ext>
            </a:extLst>
          </a:blip>
          <a:srcRect l="35593" t="6145" r="30482" b="5667"/>
          <a:stretch/>
        </p:blipFill>
        <p:spPr bwMode="auto">
          <a:xfrm>
            <a:off x="8315355" y="1195760"/>
            <a:ext cx="776318" cy="144016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3452601" y="1383623"/>
            <a:ext cx="4472416" cy="2041070"/>
            <a:chOff x="2170799" y="1715269"/>
            <a:chExt cx="4472416" cy="2041070"/>
          </a:xfrm>
        </p:grpSpPr>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880" r="1689" b="5441"/>
            <a:stretch/>
          </p:blipFill>
          <p:spPr bwMode="auto">
            <a:xfrm>
              <a:off x="2734015" y="2139702"/>
              <a:ext cx="3566177" cy="161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70799" y="1746563"/>
              <a:ext cx="1105057" cy="338554"/>
            </a:xfrm>
            <a:prstGeom prst="rect">
              <a:avLst/>
            </a:prstGeom>
            <a:noFill/>
          </p:spPr>
          <p:txBody>
            <a:bodyPr wrap="square" rtlCol="0">
              <a:spAutoFit/>
            </a:bodyPr>
            <a:lstStyle/>
            <a:p>
              <a:r>
                <a:rPr lang="zh-CN" altLang="en-US" sz="1600" dirty="0" smtClean="0">
                  <a:latin typeface="楷体" pitchFamily="49" charset="-122"/>
                  <a:ea typeface="楷体" pitchFamily="49" charset="-122"/>
                </a:rPr>
                <a:t>长度</a:t>
              </a:r>
              <a:r>
                <a:rPr lang="en-US" altLang="zh-CN" sz="1600" dirty="0" smtClean="0">
                  <a:latin typeface="楷体" pitchFamily="49" charset="-122"/>
                  <a:ea typeface="楷体" pitchFamily="49" charset="-122"/>
                </a:rPr>
                <a:t>/mm</a:t>
              </a:r>
              <a:endParaRPr lang="zh-CN" altLang="en-US" sz="1600" dirty="0">
                <a:latin typeface="楷体" pitchFamily="49" charset="-122"/>
                <a:ea typeface="楷体" pitchFamily="49" charset="-122"/>
              </a:endParaRPr>
            </a:p>
          </p:txBody>
        </p:sp>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1715269"/>
              <a:ext cx="919087" cy="496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 name="图片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2412" y="2571750"/>
            <a:ext cx="1024385" cy="1468015"/>
          </a:xfrm>
          <a:prstGeom prst="rect">
            <a:avLst/>
          </a:prstGeom>
        </p:spPr>
      </p:pic>
    </p:spTree>
    <p:extLst>
      <p:ext uri="{BB962C8B-B14F-4D97-AF65-F5344CB8AC3E}">
        <p14:creationId xmlns:p14="http://schemas.microsoft.com/office/powerpoint/2010/main" val="1918157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2" descr="http://img2.imgtn.bdimg.com/it/u=1049026395,1642732007&amp;fm=26&amp;gp=0.jpg"/>
          <p:cNvSpPr>
            <a:spLocks noChangeAspect="1" noChangeArrowheads="1"/>
          </p:cNvSpPr>
          <p:nvPr/>
        </p:nvSpPr>
        <p:spPr bwMode="auto">
          <a:xfrm>
            <a:off x="23813" y="428625"/>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endParaRPr lang="zh-CN" altLang="en-US">
              <a:latin typeface="Times New Roman" pitchFamily="18" charset="0"/>
              <a:ea typeface="微软雅黑" pitchFamily="34" charset="-122"/>
            </a:endParaRPr>
          </a:p>
        </p:txBody>
      </p:sp>
      <p:sp>
        <p:nvSpPr>
          <p:cNvPr id="25" name="文本框 19"/>
          <p:cNvSpPr txBox="1">
            <a:spLocks noChangeArrowheads="1"/>
          </p:cNvSpPr>
          <p:nvPr/>
        </p:nvSpPr>
        <p:spPr bwMode="auto">
          <a:xfrm>
            <a:off x="433388" y="280988"/>
            <a:ext cx="110490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1400">
                <a:solidFill>
                  <a:schemeClr val="tx1"/>
                </a:solidFill>
                <a:latin typeface="Times New Roman" pitchFamily="18" charset="0"/>
                <a:ea typeface="微软雅黑" pitchFamily="34" charset="-122"/>
              </a:defRPr>
            </a:lvl1pPr>
            <a:lvl2pPr marL="742950" indent="-285750">
              <a:defRPr sz="1400">
                <a:solidFill>
                  <a:schemeClr val="tx1"/>
                </a:solidFill>
                <a:latin typeface="Times New Roman" pitchFamily="18" charset="0"/>
                <a:ea typeface="微软雅黑" pitchFamily="34" charset="-122"/>
              </a:defRPr>
            </a:lvl2pPr>
            <a:lvl3pPr marL="1143000" indent="-228600">
              <a:defRPr sz="1400">
                <a:solidFill>
                  <a:schemeClr val="tx1"/>
                </a:solidFill>
                <a:latin typeface="Times New Roman" pitchFamily="18" charset="0"/>
                <a:ea typeface="微软雅黑" pitchFamily="34" charset="-122"/>
              </a:defRPr>
            </a:lvl3pPr>
            <a:lvl4pPr marL="1600200" indent="-228600">
              <a:defRPr sz="1400">
                <a:solidFill>
                  <a:schemeClr val="tx1"/>
                </a:solidFill>
                <a:latin typeface="Times New Roman" pitchFamily="18" charset="0"/>
                <a:ea typeface="微软雅黑" pitchFamily="34" charset="-122"/>
              </a:defRPr>
            </a:lvl4pPr>
            <a:lvl5pPr marL="2057400" indent="-228600">
              <a:defRPr sz="1400">
                <a:solidFill>
                  <a:schemeClr val="tx1"/>
                </a:solidFill>
                <a:latin typeface="Times New Roman" pitchFamily="18" charset="0"/>
                <a:ea typeface="微软雅黑" pitchFamily="34" charset="-122"/>
              </a:defRPr>
            </a:lvl5pPr>
            <a:lvl6pPr marL="2514600" indent="-228600" defTabSz="685800" fontAlgn="base">
              <a:spcBef>
                <a:spcPct val="0"/>
              </a:spcBef>
              <a:spcAft>
                <a:spcPct val="0"/>
              </a:spcAft>
              <a:defRPr sz="1400">
                <a:solidFill>
                  <a:schemeClr val="tx1"/>
                </a:solidFill>
                <a:latin typeface="Times New Roman" pitchFamily="18" charset="0"/>
                <a:ea typeface="微软雅黑" pitchFamily="34" charset="-122"/>
              </a:defRPr>
            </a:lvl6pPr>
            <a:lvl7pPr marL="2971800" indent="-228600" defTabSz="685800" fontAlgn="base">
              <a:spcBef>
                <a:spcPct val="0"/>
              </a:spcBef>
              <a:spcAft>
                <a:spcPct val="0"/>
              </a:spcAft>
              <a:defRPr sz="1400">
                <a:solidFill>
                  <a:schemeClr val="tx1"/>
                </a:solidFill>
                <a:latin typeface="Times New Roman" pitchFamily="18" charset="0"/>
                <a:ea typeface="微软雅黑" pitchFamily="34" charset="-122"/>
              </a:defRPr>
            </a:lvl7pPr>
            <a:lvl8pPr marL="3429000" indent="-228600" defTabSz="685800" fontAlgn="base">
              <a:spcBef>
                <a:spcPct val="0"/>
              </a:spcBef>
              <a:spcAft>
                <a:spcPct val="0"/>
              </a:spcAft>
              <a:defRPr sz="1400">
                <a:solidFill>
                  <a:schemeClr val="tx1"/>
                </a:solidFill>
                <a:latin typeface="Times New Roman" pitchFamily="18" charset="0"/>
                <a:ea typeface="微软雅黑" pitchFamily="34" charset="-122"/>
              </a:defRPr>
            </a:lvl8pPr>
            <a:lvl9pPr marL="3886200" indent="-228600" defTabSz="685800" fontAlgn="base">
              <a:spcBef>
                <a:spcPct val="0"/>
              </a:spcBef>
              <a:spcAft>
                <a:spcPct val="0"/>
              </a:spcAft>
              <a:defRPr sz="1400">
                <a:solidFill>
                  <a:schemeClr val="tx1"/>
                </a:solidFill>
                <a:latin typeface="Times New Roman" pitchFamily="18" charset="0"/>
                <a:ea typeface="微软雅黑" pitchFamily="34" charset="-122"/>
              </a:defRPr>
            </a:lvl9pPr>
          </a:lstStyle>
          <a:p>
            <a:r>
              <a:rPr lang="zh-CN" altLang="en-US" sz="1800" b="1">
                <a:solidFill>
                  <a:schemeClr val="bg1"/>
                </a:solidFill>
                <a:latin typeface="微软雅黑" pitchFamily="34" charset="-122"/>
              </a:rPr>
              <a:t>同步练习</a:t>
            </a:r>
          </a:p>
        </p:txBody>
      </p:sp>
      <p:sp>
        <p:nvSpPr>
          <p:cNvPr id="4" name="TextBox 3"/>
          <p:cNvSpPr txBox="1"/>
          <p:nvPr/>
        </p:nvSpPr>
        <p:spPr>
          <a:xfrm>
            <a:off x="969764" y="410833"/>
            <a:ext cx="6942099" cy="830997"/>
          </a:xfrm>
          <a:prstGeom prst="rect">
            <a:avLst/>
          </a:prstGeom>
          <a:noFill/>
        </p:spPr>
        <p:txBody>
          <a:bodyPr wrap="square" rtlCol="0">
            <a:spAutoFit/>
          </a:bodyPr>
          <a:lstStyle/>
          <a:p>
            <a:r>
              <a:rPr lang="en-US" altLang="zh-CN" sz="2400" b="1" dirty="0" smtClean="0">
                <a:latin typeface="楷体" pitchFamily="49" charset="-122"/>
                <a:ea typeface="楷体" pitchFamily="49" charset="-122"/>
              </a:rPr>
              <a:t>2.</a:t>
            </a:r>
            <a:r>
              <a:rPr lang="zh-CN" altLang="en-US" sz="2400" b="1" dirty="0" smtClean="0">
                <a:latin typeface="楷体" pitchFamily="49" charset="-122"/>
                <a:ea typeface="楷体" pitchFamily="49" charset="-122"/>
              </a:rPr>
              <a:t>小明在装满水的玻璃瓶口放上风信子，每两天观察一次，测量芽和根的长度，并将结果制成下图：</a:t>
            </a:r>
            <a:endParaRPr lang="zh-CN" altLang="en-US" sz="2400" b="1" dirty="0">
              <a:latin typeface="楷体" pitchFamily="49" charset="-122"/>
              <a:ea typeface="楷体" pitchFamily="49" charset="-122"/>
            </a:endParaRPr>
          </a:p>
        </p:txBody>
      </p:sp>
      <p:sp>
        <p:nvSpPr>
          <p:cNvPr id="37" name="圆角矩形标注 36"/>
          <p:cNvSpPr>
            <a:spLocks noChangeArrowheads="1"/>
          </p:cNvSpPr>
          <p:nvPr/>
        </p:nvSpPr>
        <p:spPr bwMode="auto">
          <a:xfrm>
            <a:off x="1259632" y="3579862"/>
            <a:ext cx="7632848" cy="526927"/>
          </a:xfrm>
          <a:prstGeom prst="wedgeRoundRectCallout">
            <a:avLst>
              <a:gd name="adj1" fmla="val -51593"/>
              <a:gd name="adj2" fmla="val 13727"/>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3</a:t>
            </a:r>
            <a:r>
              <a:rPr lang="zh-CN" altLang="en-US" sz="2400" b="1" dirty="0" smtClean="0">
                <a:latin typeface="楷体" pitchFamily="49" charset="-122"/>
                <a:ea typeface="楷体" pitchFamily="49" charset="-122"/>
                <a:sym typeface="宋体" pitchFamily="2" charset="-122"/>
              </a:rPr>
              <a:t>）你有兴趣找一种植物种子，做一次这样的实验吗？</a:t>
            </a:r>
            <a:endParaRPr lang="zh-CN" altLang="en-US" sz="2400" b="1" dirty="0">
              <a:latin typeface="楷体" pitchFamily="49" charset="-122"/>
              <a:ea typeface="楷体" pitchFamily="49" charset="-122"/>
              <a:sym typeface="宋体" pitchFamily="2" charset="-122"/>
            </a:endParaRPr>
          </a:p>
        </p:txBody>
      </p:sp>
      <p:pic>
        <p:nvPicPr>
          <p:cNvPr id="4099" name="Picture 3" descr="C:\Users\tongxiaofang\Pictures\j_p25_2.png"/>
          <p:cNvPicPr>
            <a:picLocks noChangeAspect="1" noChangeArrowheads="1"/>
          </p:cNvPicPr>
          <p:nvPr/>
        </p:nvPicPr>
        <p:blipFill rotWithShape="1">
          <a:blip r:embed="rId2">
            <a:extLst>
              <a:ext uri="{28A0092B-C50C-407E-A947-70E740481C1C}">
                <a14:useLocalDpi xmlns:a14="http://schemas.microsoft.com/office/drawing/2010/main" val="0"/>
              </a:ext>
            </a:extLst>
          </a:blip>
          <a:srcRect l="35593" t="6145" r="30482" b="5667"/>
          <a:stretch/>
        </p:blipFill>
        <p:spPr bwMode="auto">
          <a:xfrm>
            <a:off x="7668344" y="1304772"/>
            <a:ext cx="776318" cy="144016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2243771" y="1323451"/>
            <a:ext cx="4472416" cy="2041070"/>
            <a:chOff x="2170799" y="1715269"/>
            <a:chExt cx="4472416" cy="2041070"/>
          </a:xfrm>
        </p:grpSpPr>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880" r="1689" b="5441"/>
            <a:stretch/>
          </p:blipFill>
          <p:spPr bwMode="auto">
            <a:xfrm>
              <a:off x="2734015" y="2139702"/>
              <a:ext cx="3566177" cy="161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70799" y="1746563"/>
              <a:ext cx="1105057" cy="338554"/>
            </a:xfrm>
            <a:prstGeom prst="rect">
              <a:avLst/>
            </a:prstGeom>
            <a:noFill/>
          </p:spPr>
          <p:txBody>
            <a:bodyPr wrap="square" rtlCol="0">
              <a:spAutoFit/>
            </a:bodyPr>
            <a:lstStyle/>
            <a:p>
              <a:r>
                <a:rPr lang="zh-CN" altLang="en-US" sz="1600" dirty="0" smtClean="0">
                  <a:latin typeface="楷体" pitchFamily="49" charset="-122"/>
                  <a:ea typeface="楷体" pitchFamily="49" charset="-122"/>
                </a:rPr>
                <a:t>长度</a:t>
              </a:r>
              <a:r>
                <a:rPr lang="en-US" altLang="zh-CN" sz="1600" dirty="0" smtClean="0">
                  <a:latin typeface="楷体" pitchFamily="49" charset="-122"/>
                  <a:ea typeface="楷体" pitchFamily="49" charset="-122"/>
                </a:rPr>
                <a:t>/mm</a:t>
              </a:r>
              <a:endParaRPr lang="zh-CN" altLang="en-US" sz="1600" dirty="0">
                <a:latin typeface="楷体" pitchFamily="49" charset="-122"/>
                <a:ea typeface="楷体" pitchFamily="49" charset="-122"/>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1715269"/>
              <a:ext cx="919087" cy="496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3313" y="2800981"/>
            <a:ext cx="1296144" cy="1857465"/>
          </a:xfrm>
          <a:prstGeom prst="rect">
            <a:avLst/>
          </a:prstGeom>
        </p:spPr>
      </p:pic>
    </p:spTree>
    <p:extLst>
      <p:ext uri="{BB962C8B-B14F-4D97-AF65-F5344CB8AC3E}">
        <p14:creationId xmlns:p14="http://schemas.microsoft.com/office/powerpoint/2010/main" val="42124778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stretch>
            <a:fillRect/>
          </a:stretch>
        </p:blipFill>
        <p:spPr>
          <a:xfrm>
            <a:off x="683568" y="1751774"/>
            <a:ext cx="7500895" cy="2620176"/>
          </a:xfrm>
          <a:prstGeom prst="rect">
            <a:avLst/>
          </a:prstGeom>
        </p:spPr>
      </p:pic>
      <p:sp>
        <p:nvSpPr>
          <p:cNvPr id="19" name="矩形 18"/>
          <p:cNvSpPr>
            <a:spLocks noChangeArrowheads="1"/>
          </p:cNvSpPr>
          <p:nvPr/>
        </p:nvSpPr>
        <p:spPr bwMode="auto">
          <a:xfrm>
            <a:off x="971599" y="2007297"/>
            <a:ext cx="696456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2400" b="1" dirty="0" smtClean="0">
                <a:latin typeface="楷体" pitchFamily="49" charset="-122"/>
                <a:ea typeface="楷体" pitchFamily="49" charset="-122"/>
              </a:rPr>
              <a:t>1.</a:t>
            </a:r>
            <a:r>
              <a:rPr lang="zh-CN" altLang="en-US" sz="2400" b="1" dirty="0" smtClean="0">
                <a:latin typeface="楷体" pitchFamily="49" charset="-122"/>
                <a:ea typeface="楷体" pitchFamily="49" charset="-122"/>
              </a:rPr>
              <a:t>我认识了复式折线统计图，会画复式折线</a:t>
            </a:r>
            <a:r>
              <a:rPr lang="zh-CN" altLang="en-US" sz="2400" b="1" dirty="0">
                <a:latin typeface="楷体" pitchFamily="49" charset="-122"/>
                <a:ea typeface="楷体" pitchFamily="49" charset="-122"/>
              </a:rPr>
              <a:t>统计图</a:t>
            </a:r>
            <a:r>
              <a:rPr lang="zh-CN" altLang="en-US"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50184" name="矩形 19"/>
          <p:cNvSpPr>
            <a:spLocks noChangeArrowheads="1"/>
          </p:cNvSpPr>
          <p:nvPr/>
        </p:nvSpPr>
        <p:spPr bwMode="auto">
          <a:xfrm>
            <a:off x="971599" y="2499742"/>
            <a:ext cx="6964563"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2400" b="1" dirty="0" smtClean="0">
                <a:latin typeface="楷体" pitchFamily="49" charset="-122"/>
                <a:ea typeface="楷体" pitchFamily="49" charset="-122"/>
              </a:rPr>
              <a:t>2.</a:t>
            </a:r>
            <a:r>
              <a:rPr lang="zh-CN" altLang="en-US" sz="2400" b="1" dirty="0" smtClean="0">
                <a:latin typeface="楷体" pitchFamily="49" charset="-122"/>
                <a:ea typeface="楷体" pitchFamily="49" charset="-122"/>
              </a:rPr>
              <a:t>我知道用实线和虚线表示复式折线统计图中的不</a:t>
            </a:r>
            <a:endParaRPr lang="en-US" altLang="zh-CN" sz="2400" b="1" dirty="0" smtClean="0">
              <a:latin typeface="楷体" pitchFamily="49" charset="-122"/>
              <a:ea typeface="楷体" pitchFamily="49" charset="-122"/>
            </a:endParaRPr>
          </a:p>
          <a:p>
            <a:r>
              <a:rPr lang="en-US" altLang="zh-CN" sz="2400" b="1" dirty="0">
                <a:latin typeface="楷体" pitchFamily="49" charset="-122"/>
                <a:ea typeface="楷体" pitchFamily="49" charset="-122"/>
              </a:rPr>
              <a:t> </a:t>
            </a:r>
            <a:r>
              <a:rPr lang="en-US" altLang="zh-CN" sz="2400" b="1" dirty="0" smtClean="0">
                <a:latin typeface="楷体" pitchFamily="49" charset="-122"/>
                <a:ea typeface="楷体" pitchFamily="49" charset="-122"/>
              </a:rPr>
              <a:t> </a:t>
            </a:r>
            <a:r>
              <a:rPr lang="zh-CN" altLang="en-US" sz="2400" b="1" dirty="0" smtClean="0">
                <a:latin typeface="楷体" pitchFamily="49" charset="-122"/>
                <a:ea typeface="楷体" pitchFamily="49" charset="-122"/>
              </a:rPr>
              <a:t>同数据，复式折线统计图不仅能够看出数量的多</a:t>
            </a:r>
            <a:endParaRPr lang="en-US" altLang="zh-CN" sz="2400" b="1" dirty="0" smtClean="0">
              <a:latin typeface="楷体" pitchFamily="49" charset="-122"/>
              <a:ea typeface="楷体" pitchFamily="49" charset="-122"/>
            </a:endParaRPr>
          </a:p>
          <a:p>
            <a:r>
              <a:rPr lang="en-US" altLang="zh-CN" sz="2400" b="1" dirty="0">
                <a:latin typeface="楷体" pitchFamily="49" charset="-122"/>
                <a:ea typeface="楷体" pitchFamily="49" charset="-122"/>
              </a:rPr>
              <a:t> </a:t>
            </a:r>
            <a:r>
              <a:rPr lang="en-US" altLang="zh-CN" sz="2400" b="1" dirty="0" smtClean="0">
                <a:latin typeface="楷体" pitchFamily="49" charset="-122"/>
                <a:ea typeface="楷体" pitchFamily="49" charset="-122"/>
              </a:rPr>
              <a:t> </a:t>
            </a:r>
            <a:r>
              <a:rPr lang="zh-CN" altLang="en-US" sz="2400" b="1" dirty="0" smtClean="0">
                <a:latin typeface="楷体" pitchFamily="49" charset="-122"/>
                <a:ea typeface="楷体" pitchFamily="49" charset="-122"/>
              </a:rPr>
              <a:t>少，看出数量的增减变化情况，还便于比较不同</a:t>
            </a:r>
            <a:endParaRPr lang="en-US" altLang="zh-CN" sz="2400" b="1" dirty="0" smtClean="0">
              <a:latin typeface="楷体" pitchFamily="49" charset="-122"/>
              <a:ea typeface="楷体" pitchFamily="49" charset="-122"/>
            </a:endParaRPr>
          </a:p>
          <a:p>
            <a:r>
              <a:rPr lang="en-US" altLang="zh-CN" sz="2400" b="1" dirty="0">
                <a:latin typeface="楷体" pitchFamily="49" charset="-122"/>
                <a:ea typeface="楷体" pitchFamily="49" charset="-122"/>
              </a:rPr>
              <a:t> </a:t>
            </a:r>
            <a:r>
              <a:rPr lang="en-US" altLang="zh-CN" sz="2400" b="1" dirty="0" smtClean="0">
                <a:latin typeface="楷体" pitchFamily="49" charset="-122"/>
                <a:ea typeface="楷体" pitchFamily="49" charset="-122"/>
              </a:rPr>
              <a:t> </a:t>
            </a:r>
            <a:r>
              <a:rPr lang="zh-CN" altLang="en-US" sz="2400" b="1" dirty="0" smtClean="0">
                <a:latin typeface="楷体" pitchFamily="49" charset="-122"/>
                <a:ea typeface="楷体" pitchFamily="49" charset="-122"/>
              </a:rPr>
              <a:t>数据之间的差异。</a:t>
            </a:r>
            <a:endParaRPr lang="zh-CN" altLang="en-US" sz="2400" b="1" dirty="0">
              <a:latin typeface="楷体" pitchFamily="49" charset="-122"/>
              <a:ea typeface="楷体" pitchFamily="49" charset="-122"/>
            </a:endParaRPr>
          </a:p>
        </p:txBody>
      </p:sp>
      <p:pic>
        <p:nvPicPr>
          <p:cNvPr id="15" name="图片 14">
            <a:extLst>
              <a:ext uri="{FF2B5EF4-FFF2-40B4-BE49-F238E27FC236}">
                <a16:creationId xmlns:a16="http://schemas.microsoft.com/office/drawing/2014/main" xmlns="" id="{3DC3C1FC-FFBE-B043-8654-5FA1389401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93" y="492071"/>
            <a:ext cx="366860" cy="456339"/>
          </a:xfrm>
          <a:prstGeom prst="rect">
            <a:avLst/>
          </a:prstGeom>
        </p:spPr>
      </p:pic>
      <p:sp>
        <p:nvSpPr>
          <p:cNvPr id="16"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课堂小结</a:t>
            </a:r>
            <a:endParaRPr lang="zh-CN" altLang="en-US" sz="3200" b="1" dirty="0">
              <a:solidFill>
                <a:srgbClr val="875000"/>
              </a:solidFill>
              <a:latin typeface="幼圆" pitchFamily="49" charset="-122"/>
              <a:ea typeface="幼圆" pitchFamily="49" charset="-122"/>
            </a:endParaRPr>
          </a:p>
        </p:txBody>
      </p:sp>
      <p:sp>
        <p:nvSpPr>
          <p:cNvPr id="17" name="Rectangle 5"/>
          <p:cNvSpPr>
            <a:spLocks noChangeArrowheads="1"/>
          </p:cNvSpPr>
          <p:nvPr/>
        </p:nvSpPr>
        <p:spPr bwMode="auto">
          <a:xfrm>
            <a:off x="798332" y="1059582"/>
            <a:ext cx="5165517" cy="500137"/>
          </a:xfrm>
          <a:prstGeom prst="rect">
            <a:avLst/>
          </a:prstGeom>
          <a:noFill/>
          <a:effectLst>
            <a:softEdge rad="0"/>
          </a:effectLst>
        </p:spPr>
        <p:txBody>
          <a:bodyPr wrap="none" lIns="68580" tIns="34290" rIns="68580" bIns="34290" rtlCol="0">
            <a:spAutoFit/>
          </a:bodyPr>
          <a:lstStyle/>
          <a:p>
            <a:r>
              <a:rPr lang="zh-CN" altLang="zh-CN" sz="2800" b="1" dirty="0">
                <a:latin typeface="+mn-ea"/>
              </a:rPr>
              <a:t>这节课你们都学会了哪些知识？</a:t>
            </a:r>
            <a:endParaRPr lang="zh-CN" altLang="en-US" sz="2800" b="1" dirty="0">
              <a:latin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ppt_x"/>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0184"/>
                                        </p:tgtEl>
                                        <p:attrNameLst>
                                          <p:attrName>style.visibility</p:attrName>
                                        </p:attrNameLst>
                                      </p:cBhvr>
                                      <p:to>
                                        <p:strVal val="visible"/>
                                      </p:to>
                                    </p:set>
                                    <p:anim calcmode="lin" valueType="num">
                                      <p:cBhvr additive="base">
                                        <p:cTn id="18" dur="500" fill="hold"/>
                                        <p:tgtEl>
                                          <p:spTgt spid="50184"/>
                                        </p:tgtEl>
                                        <p:attrNameLst>
                                          <p:attrName>ppt_x</p:attrName>
                                        </p:attrNameLst>
                                      </p:cBhvr>
                                      <p:tavLst>
                                        <p:tav tm="0">
                                          <p:val>
                                            <p:strVal val="#ppt_x"/>
                                          </p:val>
                                        </p:tav>
                                        <p:tav tm="100000">
                                          <p:val>
                                            <p:strVal val="#ppt_x"/>
                                          </p:val>
                                        </p:tav>
                                      </p:tavLst>
                                    </p:anim>
                                    <p:anim calcmode="lin" valueType="num">
                                      <p:cBhvr additive="base">
                                        <p:cTn id="19" dur="500" fill="hold"/>
                                        <p:tgtEl>
                                          <p:spTgt spid="501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0184"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027973"/>
            <a:ext cx="5437285" cy="4130864"/>
          </a:xfrm>
          <a:prstGeom prst="rect">
            <a:avLst/>
          </a:prstGeom>
        </p:spPr>
      </p:pic>
      <p:pic>
        <p:nvPicPr>
          <p:cNvPr id="9" name="图片 8">
            <a:extLst>
              <a:ext uri="{FF2B5EF4-FFF2-40B4-BE49-F238E27FC236}">
                <a16:creationId xmlns:a16="http://schemas.microsoft.com/office/drawing/2014/main" xmlns="" id="{0F447194-2000-CB43-9812-4A9B367144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93" y="494144"/>
            <a:ext cx="366861" cy="456339"/>
          </a:xfrm>
          <a:prstGeom prst="rect">
            <a:avLst/>
          </a:prstGeom>
        </p:spPr>
      </p:pic>
      <p:sp>
        <p:nvSpPr>
          <p:cNvPr id="10" name="文本框 14"/>
          <p:cNvSpPr txBox="1"/>
          <p:nvPr/>
        </p:nvSpPr>
        <p:spPr>
          <a:xfrm>
            <a:off x="611560" y="425882"/>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课后作业</a:t>
            </a:r>
            <a:endParaRPr lang="zh-CN" altLang="en-US" sz="3200" b="1" dirty="0">
              <a:solidFill>
                <a:srgbClr val="875000"/>
              </a:solidFill>
              <a:latin typeface="幼圆" pitchFamily="49" charset="-122"/>
              <a:ea typeface="幼圆" pitchFamily="49" charset="-122"/>
            </a:endParaRPr>
          </a:p>
        </p:txBody>
      </p:sp>
      <p:sp>
        <p:nvSpPr>
          <p:cNvPr id="12" name="矩形 11">
            <a:extLst>
              <a:ext uri="{FF2B5EF4-FFF2-40B4-BE49-F238E27FC236}">
                <a16:creationId xmlns="" xmlns:a16="http://schemas.microsoft.com/office/drawing/2014/main" id="{D7253601-E10B-4FDD-BD73-6C4252EB07E3}"/>
              </a:ext>
            </a:extLst>
          </p:cNvPr>
          <p:cNvSpPr>
            <a:spLocks noChangeArrowheads="1"/>
          </p:cNvSpPr>
          <p:nvPr/>
        </p:nvSpPr>
        <p:spPr bwMode="auto">
          <a:xfrm>
            <a:off x="2051720" y="1635646"/>
            <a:ext cx="4861221" cy="1674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等线" pitchFamily="2" charset="-122"/>
                <a:ea typeface="等线"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itchFamily="2" charset="-122"/>
                <a:ea typeface="等线"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itchFamily="2" charset="-122"/>
                <a:ea typeface="等线"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9pPr>
          </a:lstStyle>
          <a:p>
            <a:pPr>
              <a:lnSpc>
                <a:spcPct val="150000"/>
              </a:lnSpc>
              <a:buNone/>
            </a:pPr>
            <a:r>
              <a:rPr lang="en-US" altLang="zh-CN" sz="3200" dirty="0">
                <a:solidFill>
                  <a:schemeClr val="bg1"/>
                </a:solidFill>
                <a:latin typeface="黑体" pitchFamily="49" charset="-122"/>
                <a:ea typeface="黑体" pitchFamily="49" charset="-122"/>
              </a:rPr>
              <a:t>1.</a:t>
            </a:r>
            <a:r>
              <a:rPr lang="zh-CN" altLang="en-US" sz="3200" dirty="0">
                <a:solidFill>
                  <a:schemeClr val="bg1"/>
                </a:solidFill>
                <a:latin typeface="黑体" pitchFamily="49" charset="-122"/>
                <a:ea typeface="黑体" pitchFamily="49" charset="-122"/>
              </a:rPr>
              <a:t>从教材课后习题中选取；</a:t>
            </a:r>
          </a:p>
          <a:p>
            <a:pPr>
              <a:lnSpc>
                <a:spcPct val="150000"/>
              </a:lnSpc>
              <a:buNone/>
            </a:pPr>
            <a:r>
              <a:rPr lang="en-US" altLang="zh-CN" sz="3200" dirty="0">
                <a:solidFill>
                  <a:schemeClr val="bg1"/>
                </a:solidFill>
                <a:latin typeface="黑体" pitchFamily="49" charset="-122"/>
                <a:ea typeface="黑体" pitchFamily="49" charset="-122"/>
              </a:rPr>
              <a:t>2.</a:t>
            </a:r>
            <a:r>
              <a:rPr lang="zh-CN" altLang="en-US" sz="3200" dirty="0">
                <a:solidFill>
                  <a:schemeClr val="bg1"/>
                </a:solidFill>
                <a:latin typeface="黑体" pitchFamily="49" charset="-122"/>
                <a:ea typeface="黑体" pitchFamily="49" charset="-122"/>
              </a:rPr>
              <a:t>从课时练中选取。</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547664" y="1347614"/>
            <a:ext cx="6469327" cy="1130642"/>
            <a:chOff x="1547664" y="1347614"/>
            <a:chExt cx="6469327" cy="1130642"/>
          </a:xfrm>
        </p:grpSpPr>
        <p:sp>
          <p:nvSpPr>
            <p:cNvPr id="4" name="文本框 3"/>
            <p:cNvSpPr txBox="1"/>
            <p:nvPr/>
          </p:nvSpPr>
          <p:spPr>
            <a:xfrm>
              <a:off x="4465813" y="1419486"/>
              <a:ext cx="3551178" cy="923330"/>
            </a:xfrm>
            <a:prstGeom prst="rect">
              <a:avLst/>
            </a:prstGeom>
            <a:noFill/>
            <a:effectLst/>
          </p:spPr>
          <p:txBody>
            <a:bodyPr wrap="square" rtlCol="0">
              <a:spAutoFit/>
            </a:bodyPr>
            <a:lstStyle/>
            <a:p>
              <a:pPr algn="ctr" fontAlgn="auto">
                <a:spcBef>
                  <a:spcPts val="0"/>
                </a:spcBef>
                <a:spcAft>
                  <a:spcPts val="0"/>
                </a:spcAft>
              </a:pPr>
              <a:r>
                <a:rPr kumimoji="1" lang="zh-CN" altLang="en-US" sz="5400" b="1" dirty="0">
                  <a:solidFill>
                    <a:srgbClr val="FF6600"/>
                  </a:solidFill>
                  <a:latin typeface="楷体" pitchFamily="49" charset="-122"/>
                  <a:ea typeface="楷体" pitchFamily="49" charset="-122"/>
                </a:rPr>
                <a:t>伴你成长</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1347614"/>
              <a:ext cx="2876487" cy="1130642"/>
            </a:xfrm>
            <a:prstGeom prst="rect">
              <a:avLst/>
            </a:prstGeom>
          </p:spPr>
        </p:pic>
      </p:grpSp>
    </p:spTree>
    <p:extLst>
      <p:ext uri="{BB962C8B-B14F-4D97-AF65-F5344CB8AC3E}">
        <p14:creationId xmlns:p14="http://schemas.microsoft.com/office/powerpoint/2010/main" val="12692555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910526" y="1491028"/>
            <a:ext cx="1066774" cy="1153060"/>
          </a:xfrm>
          <a:prstGeom prst="rect">
            <a:avLst/>
          </a:prstGeom>
          <a:noFill/>
          <a:extLst/>
        </p:spPr>
      </p:pic>
      <p:pic>
        <p:nvPicPr>
          <p:cNvPr id="2" name="Picture 2" descr="D:\童晓芳\个人专业成长\各类撰稿\20180605路编1-6下册《课件》\课件专用人物图\75.jpg"/>
          <p:cNvPicPr>
            <a:picLocks noChangeAspect="1" noChangeArrowheads="1"/>
          </p:cNvPicPr>
          <p:nvPr/>
        </p:nvPicPr>
        <p:blipFill rotWithShape="1">
          <a:blip r:embed="rId3">
            <a:extLst>
              <a:ext uri="{28A0092B-C50C-407E-A947-70E740481C1C}">
                <a14:useLocalDpi xmlns:a14="http://schemas.microsoft.com/office/drawing/2010/main" val="0"/>
              </a:ext>
            </a:extLst>
          </a:blip>
          <a:srcRect l="3464" t="4139" r="9238" b="6462"/>
          <a:stretch/>
        </p:blipFill>
        <p:spPr bwMode="auto">
          <a:xfrm>
            <a:off x="0" y="1803609"/>
            <a:ext cx="1598389" cy="1311216"/>
          </a:xfrm>
          <a:prstGeom prst="rect">
            <a:avLst/>
          </a:prstGeom>
          <a:noFill/>
          <a:extLst/>
        </p:spPr>
      </p:pic>
      <p:sp>
        <p:nvSpPr>
          <p:cNvPr id="15" name="圆角矩形标注 14"/>
          <p:cNvSpPr>
            <a:spLocks noChangeArrowheads="1"/>
          </p:cNvSpPr>
          <p:nvPr/>
        </p:nvSpPr>
        <p:spPr bwMode="auto">
          <a:xfrm>
            <a:off x="357168" y="1249184"/>
            <a:ext cx="4719473" cy="480968"/>
          </a:xfrm>
          <a:prstGeom prst="wedgeRoundRectCallout">
            <a:avLst>
              <a:gd name="adj1" fmla="val -34532"/>
              <a:gd name="adj2" fmla="val 73465"/>
              <a:gd name="adj3" fmla="val 16667"/>
            </a:avLst>
          </a:prstGeom>
          <a:noFill/>
          <a:ln w="25400" algn="ctr">
            <a:solidFill>
              <a:srgbClr val="F9C7C7"/>
            </a:solidFill>
            <a:miter lim="800000"/>
            <a:headEnd/>
            <a:tailEnd/>
          </a:ln>
        </p:spPr>
        <p:txBody>
          <a:bodyPr anchor="ctr"/>
          <a:lstStyle/>
          <a:p>
            <a:pPr algn="ctr"/>
            <a:r>
              <a:rPr lang="zh-CN" altLang="en-US" sz="2400" b="1" dirty="0" smtClean="0">
                <a:latin typeface="楷体" pitchFamily="49" charset="-122"/>
                <a:ea typeface="楷体" pitchFamily="49" charset="-122"/>
              </a:rPr>
              <a:t>折线统计图是怎样表示数据的？</a:t>
            </a:r>
            <a:endParaRPr lang="zh-CN" altLang="en-US" sz="2400" b="1" dirty="0">
              <a:latin typeface="楷体" pitchFamily="49" charset="-122"/>
              <a:ea typeface="楷体" pitchFamily="49" charset="-122"/>
            </a:endParaRPr>
          </a:p>
        </p:txBody>
      </p:sp>
      <p:sp>
        <p:nvSpPr>
          <p:cNvPr id="17" name="圆角矩形标注 16"/>
          <p:cNvSpPr>
            <a:spLocks noChangeArrowheads="1"/>
          </p:cNvSpPr>
          <p:nvPr/>
        </p:nvSpPr>
        <p:spPr bwMode="auto">
          <a:xfrm>
            <a:off x="5174221" y="1168114"/>
            <a:ext cx="2736305" cy="1458130"/>
          </a:xfrm>
          <a:prstGeom prst="wedgeRoundRectCallout">
            <a:avLst>
              <a:gd name="adj1" fmla="val 61205"/>
              <a:gd name="adj2" fmla="val 14138"/>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rPr>
              <a:t>用点确定每个数据的位置，用一条折线表示数据的变化情况。</a:t>
            </a:r>
            <a:endParaRPr lang="zh-CN" altLang="en-US" sz="2400" b="1" dirty="0">
              <a:latin typeface="楷体" pitchFamily="49" charset="-122"/>
              <a:ea typeface="楷体" pitchFamily="49" charset="-122"/>
            </a:endParaRPr>
          </a:p>
        </p:txBody>
      </p:sp>
      <p:sp>
        <p:nvSpPr>
          <p:cNvPr id="19" name="圆角矩形标注 18"/>
          <p:cNvSpPr>
            <a:spLocks noChangeArrowheads="1"/>
          </p:cNvSpPr>
          <p:nvPr/>
        </p:nvSpPr>
        <p:spPr bwMode="auto">
          <a:xfrm>
            <a:off x="1453050" y="2630345"/>
            <a:ext cx="3744417" cy="494298"/>
          </a:xfrm>
          <a:prstGeom prst="wedgeRoundRectCallout">
            <a:avLst>
              <a:gd name="adj1" fmla="val -57903"/>
              <a:gd name="adj2" fmla="val -56527"/>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rPr>
              <a:t>这样表示数据有什么好处？</a:t>
            </a:r>
            <a:endParaRPr lang="zh-CN" altLang="en-US" sz="2400" b="1" dirty="0">
              <a:latin typeface="楷体" pitchFamily="49" charset="-122"/>
              <a:ea typeface="楷体" pitchFamily="49" charset="-122"/>
            </a:endParaRPr>
          </a:p>
        </p:txBody>
      </p:sp>
      <p:sp>
        <p:nvSpPr>
          <p:cNvPr id="20" name="圆角矩形标注 19"/>
          <p:cNvSpPr>
            <a:spLocks noChangeArrowheads="1"/>
          </p:cNvSpPr>
          <p:nvPr/>
        </p:nvSpPr>
        <p:spPr bwMode="auto">
          <a:xfrm>
            <a:off x="2687867" y="3674881"/>
            <a:ext cx="5673019" cy="720080"/>
          </a:xfrm>
          <a:prstGeom prst="wedgeRoundRectCallout">
            <a:avLst>
              <a:gd name="adj1" fmla="val 44142"/>
              <a:gd name="adj2" fmla="val -185058"/>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rPr>
              <a:t>这样表示数据，不仅可以反映数据的多少，还能直接看出数据的变化情况。</a:t>
            </a:r>
            <a:endParaRPr lang="zh-CN" altLang="en-US" sz="2400" b="1" dirty="0">
              <a:latin typeface="楷体" pitchFamily="49" charset="-122"/>
              <a:ea typeface="楷体" pitchFamily="49" charset="-122"/>
            </a:endParaRPr>
          </a:p>
        </p:txBody>
      </p:sp>
      <p:sp>
        <p:nvSpPr>
          <p:cNvPr id="13"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情境导</a:t>
            </a:r>
            <a:r>
              <a:rPr lang="zh-CN" altLang="en-US" sz="3200" b="1" dirty="0">
                <a:solidFill>
                  <a:srgbClr val="875000"/>
                </a:solidFill>
                <a:latin typeface="幼圆" pitchFamily="49" charset="-122"/>
                <a:ea typeface="幼圆" pitchFamily="49" charset="-122"/>
              </a:rPr>
              <a:t>入</a:t>
            </a:r>
          </a:p>
        </p:txBody>
      </p:sp>
      <p:pic>
        <p:nvPicPr>
          <p:cNvPr id="14" name="图片 13">
            <a:extLst>
              <a:ext uri="{FF2B5EF4-FFF2-40B4-BE49-F238E27FC236}">
                <a16:creationId xmlns:a16="http://schemas.microsoft.com/office/drawing/2014/main" xmlns="" id="{9E0BC0A8-05BA-2E4E-B8F3-A892115E8F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2" y="492072"/>
            <a:ext cx="366860" cy="45633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ppt_x"/>
                                          </p:val>
                                        </p:tav>
                                        <p:tav tm="100000">
                                          <p:val>
                                            <p:strVal val="#ppt_x"/>
                                          </p:val>
                                        </p:tav>
                                      </p:tavLst>
                                    </p:anim>
                                    <p:anim calcmode="lin" valueType="num">
                                      <p:cBhvr additive="base">
                                        <p:cTn id="3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817" y="2593020"/>
            <a:ext cx="58166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a:spLocks noChangeArrowheads="1"/>
          </p:cNvSpPr>
          <p:nvPr/>
        </p:nvSpPr>
        <p:spPr bwMode="auto">
          <a:xfrm>
            <a:off x="2267744" y="1125929"/>
            <a:ext cx="56247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latin typeface="楷体" pitchFamily="49" charset="-122"/>
                <a:ea typeface="楷体" pitchFamily="49" charset="-122"/>
                <a:sym typeface="宋体" pitchFamily="2" charset="-122"/>
              </a:rPr>
              <a:t>李小洁用不锈钢保温杯和陶瓷保温杯做了一次对比实验以了解这两种保温杯的保温性能。下面是实验中获得的数据。</a:t>
            </a: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083" y="479078"/>
            <a:ext cx="366860" cy="456339"/>
          </a:xfrm>
          <a:prstGeom prst="rect">
            <a:avLst/>
          </a:prstGeom>
        </p:spPr>
      </p:pic>
      <p:sp>
        <p:nvSpPr>
          <p:cNvPr id="14"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探究新知</a:t>
            </a:r>
            <a:endParaRPr lang="zh-CN" altLang="en-US" sz="3200" b="1" dirty="0">
              <a:solidFill>
                <a:srgbClr val="875000"/>
              </a:solidFill>
              <a:latin typeface="幼圆" pitchFamily="49" charset="-122"/>
              <a:ea typeface="幼圆" pitchFamily="49" charset="-122"/>
            </a:endParaRPr>
          </a:p>
        </p:txBody>
      </p:sp>
      <p:grpSp>
        <p:nvGrpSpPr>
          <p:cNvPr id="13" name="组合 12">
            <a:extLst>
              <a:ext uri="{FF2B5EF4-FFF2-40B4-BE49-F238E27FC236}">
                <a16:creationId xmlns="" xmlns:a16="http://schemas.microsoft.com/office/drawing/2014/main" id="{9B80BA23-0D5D-5C43-8D0D-3287EEC9F16B}"/>
              </a:ext>
            </a:extLst>
          </p:cNvPr>
          <p:cNvGrpSpPr/>
          <p:nvPr/>
        </p:nvGrpSpPr>
        <p:grpSpPr>
          <a:xfrm>
            <a:off x="760176" y="1281150"/>
            <a:ext cx="1166673" cy="1064551"/>
            <a:chOff x="670145" y="1457273"/>
            <a:chExt cx="1555361" cy="1419401"/>
          </a:xfrm>
        </p:grpSpPr>
        <p:pic>
          <p:nvPicPr>
            <p:cNvPr id="18" name="图片 17" descr="28Z58PICt4r.jpg">
              <a:extLst>
                <a:ext uri="{FF2B5EF4-FFF2-40B4-BE49-F238E27FC236}">
                  <a16:creationId xmlns="" xmlns:a16="http://schemas.microsoft.com/office/drawing/2014/main" id="{29DD539D-54DE-0941-9A61-4DF14EFD2AA8}"/>
                </a:ext>
              </a:extLst>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670145" y="1457273"/>
              <a:ext cx="1555361" cy="139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a:extLst>
                <a:ext uri="{FF2B5EF4-FFF2-40B4-BE49-F238E27FC236}">
                  <a16:creationId xmlns="" xmlns:a16="http://schemas.microsoft.com/office/drawing/2014/main" id="{1923230C-ED7F-4941-B5D1-3B9A42D6569C}"/>
                </a:ext>
              </a:extLst>
            </p:cNvPr>
            <p:cNvSpPr/>
            <p:nvPr/>
          </p:nvSpPr>
          <p:spPr>
            <a:xfrm>
              <a:off x="921335" y="2322677"/>
              <a:ext cx="970652" cy="553997"/>
            </a:xfrm>
            <a:prstGeom prst="rect">
              <a:avLst/>
            </a:prstGeom>
          </p:spPr>
          <p:txBody>
            <a:bodyPr wrap="none">
              <a:spAutoFit/>
            </a:bodyPr>
            <a:lstStyle/>
            <a:p>
              <a:r>
                <a:rPr lang="zh-CN" altLang="en-US" sz="2100" b="1" dirty="0" smtClean="0">
                  <a:latin typeface="黑体" pitchFamily="49" charset="-122"/>
                  <a:ea typeface="黑体" pitchFamily="49" charset="-122"/>
                </a:rPr>
                <a:t>例 </a:t>
              </a:r>
              <a:r>
                <a:rPr lang="en-US" altLang="zh-CN" sz="2100" b="1" dirty="0">
                  <a:latin typeface="黑体" pitchFamily="49" charset="-122"/>
                  <a:ea typeface="黑体" pitchFamily="49" charset="-122"/>
                </a:rPr>
                <a:t>2</a:t>
              </a:r>
              <a:endParaRPr lang="zh-CN" altLang="en-US" sz="2100" dirty="0">
                <a:latin typeface="黑体" pitchFamily="49" charset="-122"/>
                <a:ea typeface="黑体" pitchFamily="49" charset="-122"/>
              </a:endParaRPr>
            </a:p>
          </p:txBody>
        </p:sp>
      </p:grpSp>
    </p:spTree>
    <p:extLst>
      <p:ext uri="{BB962C8B-B14F-4D97-AF65-F5344CB8AC3E}">
        <p14:creationId xmlns:p14="http://schemas.microsoft.com/office/powerpoint/2010/main" val="329564848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164288" y="3369147"/>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22" name="圆角矩形标注 21"/>
          <p:cNvSpPr>
            <a:spLocks noChangeArrowheads="1"/>
          </p:cNvSpPr>
          <p:nvPr/>
        </p:nvSpPr>
        <p:spPr bwMode="auto">
          <a:xfrm>
            <a:off x="569440" y="1955519"/>
            <a:ext cx="4035895" cy="808709"/>
          </a:xfrm>
          <a:prstGeom prst="wedgeRoundRectCallout">
            <a:avLst>
              <a:gd name="adj1" fmla="val -31453"/>
              <a:gd name="adj2" fmla="val 64514"/>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你能根据表中的数据，接着完成下面的折线统计图</a:t>
            </a:r>
            <a:r>
              <a:rPr lang="zh-CN" altLang="en-US" sz="2400" b="1" dirty="0" smtClean="0">
                <a:latin typeface="楷体" pitchFamily="49" charset="-122"/>
                <a:ea typeface="楷体" pitchFamily="49" charset="-122"/>
                <a:sym typeface="宋体" pitchFamily="2" charset="-122"/>
              </a:rPr>
              <a:t>吗？</a:t>
            </a:r>
            <a:endParaRPr lang="zh-CN" altLang="en-US" sz="2400" b="1" dirty="0">
              <a:latin typeface="楷体" pitchFamily="49" charset="-122"/>
              <a:ea typeface="楷体" pitchFamily="49" charset="-122"/>
              <a:sym typeface="宋体" pitchFamily="2" charset="-122"/>
            </a:endParaRPr>
          </a:p>
        </p:txBody>
      </p:sp>
      <p:sp>
        <p:nvSpPr>
          <p:cNvPr id="23" name="圆角矩形标注 22"/>
          <p:cNvSpPr>
            <a:spLocks noChangeArrowheads="1"/>
          </p:cNvSpPr>
          <p:nvPr/>
        </p:nvSpPr>
        <p:spPr bwMode="auto">
          <a:xfrm>
            <a:off x="2195736" y="3470038"/>
            <a:ext cx="4843632" cy="1476721"/>
          </a:xfrm>
          <a:prstGeom prst="wedgeRoundRectCallout">
            <a:avLst>
              <a:gd name="adj1" fmla="val 54115"/>
              <a:gd name="adj2" fmla="val -13688"/>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sym typeface="宋体" pitchFamily="2" charset="-122"/>
              </a:rPr>
              <a:t>答：用</a:t>
            </a:r>
            <a:r>
              <a:rPr lang="zh-CN" altLang="en-US" sz="2400" b="1" dirty="0">
                <a:latin typeface="楷体" pitchFamily="49" charset="-122"/>
                <a:ea typeface="楷体" pitchFamily="49" charset="-122"/>
                <a:sym typeface="宋体" pitchFamily="2" charset="-122"/>
              </a:rPr>
              <a:t>实线画出的折线表示不锈钢杯中水温的变化情况，用虚线画出的折线表示陶瓷杯中水温的变化</a:t>
            </a:r>
            <a:r>
              <a:rPr lang="zh-CN" altLang="en-US" sz="2400" b="1" dirty="0" smtClean="0">
                <a:latin typeface="楷体" pitchFamily="49" charset="-122"/>
                <a:ea typeface="楷体" pitchFamily="49" charset="-122"/>
                <a:sym typeface="宋体" pitchFamily="2" charset="-122"/>
              </a:rPr>
              <a:t>情况。</a:t>
            </a:r>
            <a:endParaRPr lang="zh-CN" altLang="en-US" sz="2400" b="1" dirty="0">
              <a:latin typeface="楷体" pitchFamily="49" charset="-122"/>
              <a:ea typeface="楷体" pitchFamily="49" charset="-122"/>
              <a:sym typeface="宋体" pitchFamily="2" charset="-122"/>
            </a:endParaRPr>
          </a:p>
        </p:txBody>
      </p:sp>
      <p:pic>
        <p:nvPicPr>
          <p:cNvPr id="27" name="图片 1"/>
          <p:cNvPicPr>
            <a:picLocks noChangeAspect="1" noChangeArrowheads="1"/>
          </p:cNvPicPr>
          <p:nvPr/>
        </p:nvPicPr>
        <p:blipFill>
          <a:blip r:embed="rId3">
            <a:extLst>
              <a:ext uri="{28A0092B-C50C-407E-A947-70E740481C1C}">
                <a14:useLocalDpi xmlns:a14="http://schemas.microsoft.com/office/drawing/2010/main" val="0"/>
              </a:ext>
            </a:extLst>
          </a:blip>
          <a:srcRect r="8244"/>
          <a:stretch>
            <a:fillRect/>
          </a:stretch>
        </p:blipFill>
        <p:spPr bwMode="auto">
          <a:xfrm>
            <a:off x="4819917" y="517521"/>
            <a:ext cx="4021137" cy="287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3479" y="487686"/>
            <a:ext cx="3860800" cy="290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图片 28"/>
          <p:cNvPicPr>
            <a:picLocks noChangeAspect="1" noChangeArrowheads="1"/>
          </p:cNvPicPr>
          <p:nvPr/>
        </p:nvPicPr>
        <p:blipFill>
          <a:blip r:embed="rId5">
            <a:extLst>
              <a:ext uri="{28A0092B-C50C-407E-A947-70E740481C1C}">
                <a14:useLocalDpi xmlns:a14="http://schemas.microsoft.com/office/drawing/2010/main" val="0"/>
              </a:ext>
            </a:extLst>
          </a:blip>
          <a:srcRect r="2985"/>
          <a:stretch>
            <a:fillRect/>
          </a:stretch>
        </p:blipFill>
        <p:spPr bwMode="auto">
          <a:xfrm>
            <a:off x="5051871" y="483518"/>
            <a:ext cx="3984625"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24" y="475754"/>
            <a:ext cx="45720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2019" y="2853208"/>
            <a:ext cx="1024385" cy="1468015"/>
          </a:xfrm>
          <a:prstGeom prst="rect">
            <a:avLst/>
          </a:prstGeom>
        </p:spPr>
      </p:pic>
    </p:spTree>
    <p:extLst>
      <p:ext uri="{BB962C8B-B14F-4D97-AF65-F5344CB8AC3E}">
        <p14:creationId xmlns:p14="http://schemas.microsoft.com/office/powerpoint/2010/main" val="9558088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845801" y="3295819"/>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23" name="圆角矩形标注 22"/>
          <p:cNvSpPr>
            <a:spLocks noChangeArrowheads="1"/>
          </p:cNvSpPr>
          <p:nvPr/>
        </p:nvSpPr>
        <p:spPr bwMode="auto">
          <a:xfrm>
            <a:off x="1298198" y="3513382"/>
            <a:ext cx="6615501" cy="1433377"/>
          </a:xfrm>
          <a:prstGeom prst="wedgeRoundRectCallout">
            <a:avLst>
              <a:gd name="adj1" fmla="val 53593"/>
              <a:gd name="adj2" fmla="val -30539"/>
              <a:gd name="adj3" fmla="val 16667"/>
            </a:avLst>
          </a:prstGeom>
          <a:noFill/>
          <a:ln w="25400" algn="ctr">
            <a:solidFill>
              <a:srgbClr val="F9C7C7"/>
            </a:solidFill>
            <a:miter lim="800000"/>
            <a:headEnd/>
            <a:tailEnd/>
          </a:ln>
        </p:spPr>
        <p:txBody>
          <a:bodyPr anchor="ctr"/>
          <a:lstStyle/>
          <a:p>
            <a:r>
              <a:rPr lang="en-US" altLang="en-US" sz="2400" b="1" dirty="0">
                <a:latin typeface="楷体" pitchFamily="49" charset="-122"/>
                <a:ea typeface="楷体" pitchFamily="49" charset="-122"/>
              </a:rPr>
              <a:t>84</a:t>
            </a:r>
            <a:r>
              <a:rPr lang="zh-CN" altLang="en-US" sz="2400" b="1" dirty="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58=26</a:t>
            </a:r>
            <a:r>
              <a:rPr lang="zh-CN" altLang="en-US" sz="2400" b="1" dirty="0">
                <a:latin typeface="楷体" pitchFamily="49" charset="-122"/>
                <a:ea typeface="楷体" pitchFamily="49" charset="-122"/>
                <a:sym typeface="宋体" pitchFamily="2" charset="-122"/>
              </a:rPr>
              <a:t>（摄氏度）   </a:t>
            </a:r>
            <a:r>
              <a:rPr lang="en-US" altLang="en-US" sz="2400" b="1" dirty="0">
                <a:latin typeface="楷体" pitchFamily="49" charset="-122"/>
                <a:ea typeface="楷体" pitchFamily="49" charset="-122"/>
              </a:rPr>
              <a:t>72</a:t>
            </a:r>
            <a:r>
              <a:rPr lang="zh-CN" altLang="en-US" sz="2400" b="1" dirty="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45=27</a:t>
            </a:r>
            <a:r>
              <a:rPr lang="zh-CN" altLang="en-US" sz="2400" b="1" dirty="0">
                <a:latin typeface="楷体" pitchFamily="49" charset="-122"/>
                <a:ea typeface="楷体" pitchFamily="49" charset="-122"/>
                <a:sym typeface="宋体" pitchFamily="2" charset="-122"/>
              </a:rPr>
              <a:t>（摄氏度）</a:t>
            </a:r>
          </a:p>
          <a:p>
            <a:r>
              <a:rPr lang="zh-CN" altLang="en-US" sz="2400" b="1" dirty="0">
                <a:latin typeface="楷体" pitchFamily="49" charset="-122"/>
                <a:ea typeface="楷体" pitchFamily="49" charset="-122"/>
                <a:sym typeface="宋体" pitchFamily="2" charset="-122"/>
              </a:rPr>
              <a:t>答：实验开始后的第</a:t>
            </a:r>
            <a:r>
              <a:rPr lang="en-US" altLang="zh-CN" sz="2400" b="1" dirty="0">
                <a:latin typeface="楷体" pitchFamily="49" charset="-122"/>
                <a:ea typeface="楷体" pitchFamily="49" charset="-122"/>
                <a:sym typeface="宋体" pitchFamily="2" charset="-122"/>
              </a:rPr>
              <a:t>60</a:t>
            </a:r>
            <a:r>
              <a:rPr lang="zh-CN" altLang="en-US" sz="2400" b="1" dirty="0">
                <a:latin typeface="楷体" pitchFamily="49" charset="-122"/>
                <a:ea typeface="楷体" pitchFamily="49" charset="-122"/>
                <a:sym typeface="宋体" pitchFamily="2" charset="-122"/>
              </a:rPr>
              <a:t>分钟，两个杯中的水温相差</a:t>
            </a:r>
            <a:r>
              <a:rPr lang="en-US" altLang="zh-CN" sz="2400" b="1" dirty="0">
                <a:latin typeface="楷体" pitchFamily="49" charset="-122"/>
                <a:ea typeface="楷体" pitchFamily="49" charset="-122"/>
                <a:sym typeface="宋体" pitchFamily="2" charset="-122"/>
              </a:rPr>
              <a:t>26</a:t>
            </a:r>
            <a:r>
              <a:rPr lang="zh-CN" altLang="en-US" sz="2400" b="1" dirty="0">
                <a:latin typeface="楷体" pitchFamily="49" charset="-122"/>
                <a:ea typeface="楷体" pitchFamily="49" charset="-122"/>
                <a:sym typeface="宋体" pitchFamily="2" charset="-122"/>
              </a:rPr>
              <a:t>摄氏</a:t>
            </a:r>
            <a:r>
              <a:rPr lang="zh-CN" altLang="en-US" sz="2400" b="1" dirty="0" smtClean="0">
                <a:latin typeface="楷体" pitchFamily="49" charset="-122"/>
                <a:ea typeface="楷体" pitchFamily="49" charset="-122"/>
                <a:sym typeface="宋体" pitchFamily="2" charset="-122"/>
              </a:rPr>
              <a:t>度；第</a:t>
            </a:r>
            <a:r>
              <a:rPr lang="en-US" altLang="zh-CN" sz="2400" b="1" dirty="0">
                <a:latin typeface="楷体" pitchFamily="49" charset="-122"/>
                <a:ea typeface="楷体" pitchFamily="49" charset="-122"/>
                <a:sym typeface="宋体" pitchFamily="2" charset="-122"/>
              </a:rPr>
              <a:t>120</a:t>
            </a:r>
            <a:r>
              <a:rPr lang="zh-CN" altLang="en-US" sz="2400" b="1" dirty="0">
                <a:latin typeface="楷体" pitchFamily="49" charset="-122"/>
                <a:ea typeface="楷体" pitchFamily="49" charset="-122"/>
                <a:sym typeface="宋体" pitchFamily="2" charset="-122"/>
              </a:rPr>
              <a:t>分钟，两个杯中的水温相差</a:t>
            </a:r>
            <a:r>
              <a:rPr lang="en-US" altLang="zh-CN" sz="2400" b="1" dirty="0">
                <a:latin typeface="楷体" pitchFamily="49" charset="-122"/>
                <a:ea typeface="楷体" pitchFamily="49" charset="-122"/>
                <a:sym typeface="宋体" pitchFamily="2" charset="-122"/>
              </a:rPr>
              <a:t>27</a:t>
            </a:r>
            <a:r>
              <a:rPr lang="zh-CN" altLang="en-US" sz="2400" b="1" dirty="0">
                <a:latin typeface="楷体" pitchFamily="49" charset="-122"/>
                <a:ea typeface="楷体" pitchFamily="49" charset="-122"/>
                <a:sym typeface="宋体" pitchFamily="2" charset="-122"/>
              </a:rPr>
              <a:t>摄氏度</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pic>
        <p:nvPicPr>
          <p:cNvPr id="29" name="图片 28"/>
          <p:cNvPicPr>
            <a:picLocks noChangeAspect="1" noChangeArrowheads="1"/>
          </p:cNvPicPr>
          <p:nvPr/>
        </p:nvPicPr>
        <p:blipFill>
          <a:blip r:embed="rId3">
            <a:extLst>
              <a:ext uri="{28A0092B-C50C-407E-A947-70E740481C1C}">
                <a14:useLocalDpi xmlns:a14="http://schemas.microsoft.com/office/drawing/2010/main" val="0"/>
              </a:ext>
            </a:extLst>
          </a:blip>
          <a:srcRect r="2985"/>
          <a:stretch>
            <a:fillRect/>
          </a:stretch>
        </p:blipFill>
        <p:spPr bwMode="auto">
          <a:xfrm>
            <a:off x="4835847" y="479350"/>
            <a:ext cx="3984625"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483518"/>
            <a:ext cx="45720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圆角矩形标注 21"/>
          <p:cNvSpPr>
            <a:spLocks noChangeArrowheads="1"/>
          </p:cNvSpPr>
          <p:nvPr/>
        </p:nvSpPr>
        <p:spPr bwMode="auto">
          <a:xfrm>
            <a:off x="395536" y="2303100"/>
            <a:ext cx="4716016" cy="1060738"/>
          </a:xfrm>
          <a:prstGeom prst="wedgeRoundRectCallout">
            <a:avLst>
              <a:gd name="adj1" fmla="val -31453"/>
              <a:gd name="adj2" fmla="val 64514"/>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1</a:t>
            </a:r>
            <a:r>
              <a:rPr lang="zh-CN" altLang="en-US" sz="2400" b="1" dirty="0">
                <a:latin typeface="楷体" pitchFamily="49" charset="-122"/>
                <a:ea typeface="楷体" pitchFamily="49" charset="-122"/>
                <a:sym typeface="宋体" pitchFamily="2" charset="-122"/>
              </a:rPr>
              <a:t>）实验开始后的第</a:t>
            </a:r>
            <a:r>
              <a:rPr lang="en-US" altLang="zh-CN" sz="2400" b="1" dirty="0">
                <a:latin typeface="楷体" pitchFamily="49" charset="-122"/>
                <a:ea typeface="楷体" pitchFamily="49" charset="-122"/>
                <a:sym typeface="宋体" pitchFamily="2" charset="-122"/>
              </a:rPr>
              <a:t>60</a:t>
            </a:r>
            <a:r>
              <a:rPr lang="zh-CN" altLang="en-US" sz="2400" b="1" dirty="0">
                <a:latin typeface="楷体" pitchFamily="49" charset="-122"/>
                <a:ea typeface="楷体" pitchFamily="49" charset="-122"/>
                <a:sym typeface="宋体" pitchFamily="2" charset="-122"/>
              </a:rPr>
              <a:t>分钟，两个杯中的水温相差多少</a:t>
            </a:r>
            <a:r>
              <a:rPr lang="zh-CN" altLang="en-US" sz="2400" b="1" dirty="0" smtClean="0">
                <a:latin typeface="楷体" pitchFamily="49" charset="-122"/>
                <a:ea typeface="楷体" pitchFamily="49" charset="-122"/>
                <a:sym typeface="宋体" pitchFamily="2" charset="-122"/>
              </a:rPr>
              <a:t>摄氏度</a:t>
            </a:r>
            <a:r>
              <a:rPr lang="zh-CN" altLang="en-US" sz="2400" b="1" dirty="0">
                <a:latin typeface="楷体" pitchFamily="49" charset="-122"/>
                <a:ea typeface="楷体" pitchFamily="49" charset="-122"/>
                <a:sym typeface="宋体" pitchFamily="2" charset="-122"/>
              </a:rPr>
              <a:t>？第</a:t>
            </a:r>
            <a:r>
              <a:rPr lang="en-US" altLang="zh-CN" sz="2400" b="1" dirty="0">
                <a:latin typeface="楷体" pitchFamily="49" charset="-122"/>
                <a:ea typeface="楷体" pitchFamily="49" charset="-122"/>
                <a:sym typeface="宋体" pitchFamily="2" charset="-122"/>
              </a:rPr>
              <a:t>120</a:t>
            </a:r>
            <a:r>
              <a:rPr lang="zh-CN" altLang="en-US" sz="2400" b="1" dirty="0">
                <a:latin typeface="楷体" pitchFamily="49" charset="-122"/>
                <a:ea typeface="楷体" pitchFamily="49" charset="-122"/>
                <a:sym typeface="宋体" pitchFamily="2" charset="-122"/>
              </a:rPr>
              <a:t>分钟呢</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sp>
        <p:nvSpPr>
          <p:cNvPr id="2" name="TextBox 1"/>
          <p:cNvSpPr txBox="1"/>
          <p:nvPr/>
        </p:nvSpPr>
        <p:spPr>
          <a:xfrm>
            <a:off x="235998" y="1797695"/>
            <a:ext cx="3723731" cy="461665"/>
          </a:xfrm>
          <a:prstGeom prst="rect">
            <a:avLst/>
          </a:prstGeom>
          <a:noFill/>
        </p:spPr>
        <p:txBody>
          <a:bodyPr wrap="square" rtlCol="0">
            <a:spAutoFit/>
          </a:bodyPr>
          <a:lstStyle/>
          <a:p>
            <a:r>
              <a:rPr lang="zh-CN" altLang="en-US" sz="2400" b="1" dirty="0">
                <a:latin typeface="楷体" pitchFamily="49" charset="-122"/>
                <a:ea typeface="楷体" pitchFamily="49" charset="-122"/>
                <a:sym typeface="宋体" pitchFamily="2" charset="-122"/>
              </a:rPr>
              <a:t>看图讨论下面的问题</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5997" y="3292692"/>
            <a:ext cx="1024385" cy="1468015"/>
          </a:xfrm>
          <a:prstGeom prst="rect">
            <a:avLst/>
          </a:prstGeom>
        </p:spPr>
      </p:pic>
    </p:spTree>
    <p:extLst>
      <p:ext uri="{BB962C8B-B14F-4D97-AF65-F5344CB8AC3E}">
        <p14:creationId xmlns:p14="http://schemas.microsoft.com/office/powerpoint/2010/main" val="13473083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354364" y="3364136"/>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23" name="圆角矩形标注 22"/>
          <p:cNvSpPr>
            <a:spLocks noChangeArrowheads="1"/>
          </p:cNvSpPr>
          <p:nvPr/>
        </p:nvSpPr>
        <p:spPr bwMode="auto">
          <a:xfrm>
            <a:off x="2327139" y="3535875"/>
            <a:ext cx="4848447" cy="1421159"/>
          </a:xfrm>
          <a:prstGeom prst="wedgeRoundRectCallout">
            <a:avLst>
              <a:gd name="adj1" fmla="val 54115"/>
              <a:gd name="adj2" fmla="val -13688"/>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答：不锈钢保温杯中的水温下降到</a:t>
            </a:r>
            <a:r>
              <a:rPr lang="en-US" altLang="zh-CN" sz="2400" b="1" dirty="0">
                <a:latin typeface="楷体" pitchFamily="49" charset="-122"/>
                <a:ea typeface="楷体" pitchFamily="49" charset="-122"/>
                <a:sym typeface="宋体" pitchFamily="2" charset="-122"/>
              </a:rPr>
              <a:t>70</a:t>
            </a:r>
            <a:r>
              <a:rPr lang="zh-CN" altLang="en-US" sz="2400" b="1" dirty="0">
                <a:latin typeface="楷体" pitchFamily="49" charset="-122"/>
                <a:ea typeface="楷体" pitchFamily="49" charset="-122"/>
                <a:sym typeface="宋体" pitchFamily="2" charset="-122"/>
              </a:rPr>
              <a:t>摄氏度大约经过</a:t>
            </a:r>
            <a:r>
              <a:rPr lang="en-US" altLang="zh-CN" sz="2400" b="1" dirty="0">
                <a:latin typeface="楷体" pitchFamily="49" charset="-122"/>
                <a:ea typeface="楷体" pitchFamily="49" charset="-122"/>
                <a:sym typeface="宋体" pitchFamily="2" charset="-122"/>
              </a:rPr>
              <a:t>135</a:t>
            </a:r>
            <a:r>
              <a:rPr lang="zh-CN" altLang="en-US" sz="2400" b="1" dirty="0">
                <a:latin typeface="楷体" pitchFamily="49" charset="-122"/>
                <a:ea typeface="楷体" pitchFamily="49" charset="-122"/>
                <a:sym typeface="宋体" pitchFamily="2" charset="-122"/>
              </a:rPr>
              <a:t>分钟，陶瓷保温杯中的水温下降到</a:t>
            </a:r>
            <a:r>
              <a:rPr lang="en-US" altLang="zh-CN" sz="2400" b="1" dirty="0">
                <a:latin typeface="楷体" pitchFamily="49" charset="-122"/>
                <a:ea typeface="楷体" pitchFamily="49" charset="-122"/>
                <a:sym typeface="宋体" pitchFamily="2" charset="-122"/>
              </a:rPr>
              <a:t>70</a:t>
            </a:r>
            <a:r>
              <a:rPr lang="zh-CN" altLang="en-US" sz="2400" b="1" dirty="0">
                <a:latin typeface="楷体" pitchFamily="49" charset="-122"/>
                <a:ea typeface="楷体" pitchFamily="49" charset="-122"/>
                <a:sym typeface="宋体" pitchFamily="2" charset="-122"/>
              </a:rPr>
              <a:t>摄氏度大约经过</a:t>
            </a:r>
            <a:r>
              <a:rPr lang="en-US" altLang="zh-CN" sz="2400" b="1" dirty="0">
                <a:latin typeface="楷体" pitchFamily="49" charset="-122"/>
                <a:ea typeface="楷体" pitchFamily="49" charset="-122"/>
                <a:sym typeface="宋体" pitchFamily="2" charset="-122"/>
              </a:rPr>
              <a:t>40</a:t>
            </a:r>
            <a:r>
              <a:rPr lang="zh-CN" altLang="en-US" sz="2400" b="1" dirty="0">
                <a:latin typeface="楷体" pitchFamily="49" charset="-122"/>
                <a:ea typeface="楷体" pitchFamily="49" charset="-122"/>
                <a:sym typeface="宋体" pitchFamily="2" charset="-122"/>
              </a:rPr>
              <a:t>分钟。</a:t>
            </a:r>
          </a:p>
        </p:txBody>
      </p:sp>
      <p:pic>
        <p:nvPicPr>
          <p:cNvPr id="29" name="图片 28"/>
          <p:cNvPicPr>
            <a:picLocks noChangeAspect="1" noChangeArrowheads="1"/>
          </p:cNvPicPr>
          <p:nvPr/>
        </p:nvPicPr>
        <p:blipFill>
          <a:blip r:embed="rId3">
            <a:extLst>
              <a:ext uri="{28A0092B-C50C-407E-A947-70E740481C1C}">
                <a14:useLocalDpi xmlns:a14="http://schemas.microsoft.com/office/drawing/2010/main" val="0"/>
              </a:ext>
            </a:extLst>
          </a:blip>
          <a:srcRect r="2985"/>
          <a:stretch>
            <a:fillRect/>
          </a:stretch>
        </p:blipFill>
        <p:spPr bwMode="auto">
          <a:xfrm>
            <a:off x="5051871" y="479350"/>
            <a:ext cx="3984625"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8" y="483518"/>
            <a:ext cx="45720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圆角矩形标注 21"/>
          <p:cNvSpPr>
            <a:spLocks noChangeArrowheads="1"/>
          </p:cNvSpPr>
          <p:nvPr/>
        </p:nvSpPr>
        <p:spPr bwMode="auto">
          <a:xfrm>
            <a:off x="253062" y="2259068"/>
            <a:ext cx="4716016" cy="1104770"/>
          </a:xfrm>
          <a:prstGeom prst="wedgeRoundRectCallout">
            <a:avLst>
              <a:gd name="adj1" fmla="val -31453"/>
              <a:gd name="adj2" fmla="val 64514"/>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2</a:t>
            </a:r>
            <a:r>
              <a:rPr lang="zh-CN" altLang="en-US" sz="2400" b="1" dirty="0">
                <a:latin typeface="楷体" pitchFamily="49" charset="-122"/>
                <a:ea typeface="楷体" pitchFamily="49" charset="-122"/>
                <a:sym typeface="宋体" pitchFamily="2" charset="-122"/>
              </a:rPr>
              <a:t>）不锈钢保温杯中的水温下降到</a:t>
            </a:r>
            <a:r>
              <a:rPr lang="en-US" altLang="zh-CN" sz="2400" b="1" dirty="0">
                <a:latin typeface="楷体" pitchFamily="49" charset="-122"/>
                <a:ea typeface="楷体" pitchFamily="49" charset="-122"/>
                <a:sym typeface="宋体" pitchFamily="2" charset="-122"/>
              </a:rPr>
              <a:t>70</a:t>
            </a:r>
            <a:r>
              <a:rPr lang="zh-CN" altLang="en-US" sz="2400" b="1" dirty="0">
                <a:latin typeface="楷体" pitchFamily="49" charset="-122"/>
                <a:ea typeface="楷体" pitchFamily="49" charset="-122"/>
                <a:sym typeface="宋体" pitchFamily="2" charset="-122"/>
              </a:rPr>
              <a:t>摄氏度大约经过多少分钟？陶瓷保温杯呢？</a:t>
            </a:r>
          </a:p>
        </p:txBody>
      </p:sp>
      <p:sp>
        <p:nvSpPr>
          <p:cNvPr id="2" name="TextBox 1"/>
          <p:cNvSpPr txBox="1"/>
          <p:nvPr/>
        </p:nvSpPr>
        <p:spPr>
          <a:xfrm>
            <a:off x="222556" y="1814948"/>
            <a:ext cx="3723731" cy="461665"/>
          </a:xfrm>
          <a:prstGeom prst="rect">
            <a:avLst/>
          </a:prstGeom>
          <a:noFill/>
        </p:spPr>
        <p:txBody>
          <a:bodyPr wrap="square" rtlCol="0">
            <a:spAutoFit/>
          </a:bodyPr>
          <a:lstStyle/>
          <a:p>
            <a:r>
              <a:rPr lang="zh-CN" altLang="en-US" sz="2400" b="1" dirty="0">
                <a:latin typeface="楷体" pitchFamily="49" charset="-122"/>
                <a:ea typeface="楷体" pitchFamily="49" charset="-122"/>
                <a:sym typeface="宋体" pitchFamily="2" charset="-122"/>
              </a:rPr>
              <a:t>看图讨论下面的问题</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156" y="3363838"/>
            <a:ext cx="1024385" cy="1468015"/>
          </a:xfrm>
          <a:prstGeom prst="rect">
            <a:avLst/>
          </a:prstGeom>
        </p:spPr>
      </p:pic>
    </p:spTree>
    <p:extLst>
      <p:ext uri="{BB962C8B-B14F-4D97-AF65-F5344CB8AC3E}">
        <p14:creationId xmlns:p14="http://schemas.microsoft.com/office/powerpoint/2010/main" val="33702293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491926" y="3499567"/>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23" name="圆角矩形标注 22"/>
          <p:cNvSpPr>
            <a:spLocks noChangeArrowheads="1"/>
          </p:cNvSpPr>
          <p:nvPr/>
        </p:nvSpPr>
        <p:spPr bwMode="auto">
          <a:xfrm>
            <a:off x="2222177" y="3871968"/>
            <a:ext cx="5256584" cy="540060"/>
          </a:xfrm>
          <a:prstGeom prst="wedgeRoundRectCallout">
            <a:avLst>
              <a:gd name="adj1" fmla="val 54115"/>
              <a:gd name="adj2" fmla="val -13688"/>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答：不锈钢保温杯的保温性能好一些。</a:t>
            </a:r>
          </a:p>
        </p:txBody>
      </p:sp>
      <p:pic>
        <p:nvPicPr>
          <p:cNvPr id="29" name="图片 28"/>
          <p:cNvPicPr>
            <a:picLocks noChangeAspect="1" noChangeArrowheads="1"/>
          </p:cNvPicPr>
          <p:nvPr/>
        </p:nvPicPr>
        <p:blipFill>
          <a:blip r:embed="rId3">
            <a:extLst>
              <a:ext uri="{28A0092B-C50C-407E-A947-70E740481C1C}">
                <a14:useLocalDpi xmlns:a14="http://schemas.microsoft.com/office/drawing/2010/main" val="0"/>
              </a:ext>
            </a:extLst>
          </a:blip>
          <a:srcRect r="2985"/>
          <a:stretch>
            <a:fillRect/>
          </a:stretch>
        </p:blipFill>
        <p:spPr bwMode="auto">
          <a:xfrm>
            <a:off x="5015359" y="615080"/>
            <a:ext cx="3984625"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619248"/>
            <a:ext cx="45720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圆角矩形标注 21"/>
          <p:cNvSpPr>
            <a:spLocks noChangeArrowheads="1"/>
          </p:cNvSpPr>
          <p:nvPr/>
        </p:nvSpPr>
        <p:spPr bwMode="auto">
          <a:xfrm>
            <a:off x="683568" y="2420820"/>
            <a:ext cx="4139952" cy="1078747"/>
          </a:xfrm>
          <a:prstGeom prst="wedgeRoundRectCallout">
            <a:avLst>
              <a:gd name="adj1" fmla="val -31453"/>
              <a:gd name="adj2" fmla="val 64514"/>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a:t>
            </a:r>
            <a:r>
              <a:rPr lang="en-US" altLang="zh-CN" sz="2400" b="1" dirty="0">
                <a:latin typeface="楷体" pitchFamily="49" charset="-122"/>
                <a:ea typeface="楷体" pitchFamily="49" charset="-122"/>
                <a:sym typeface="宋体" pitchFamily="2" charset="-122"/>
              </a:rPr>
              <a:t>3</a:t>
            </a:r>
            <a:r>
              <a:rPr lang="zh-CN" altLang="en-US" sz="2400" b="1" dirty="0">
                <a:latin typeface="楷体" pitchFamily="49" charset="-122"/>
                <a:ea typeface="楷体" pitchFamily="49" charset="-122"/>
                <a:sym typeface="宋体" pitchFamily="2" charset="-122"/>
              </a:rPr>
              <a:t>）哪种保温杯的保温性能好一些？从图中你还能知道些什么？</a:t>
            </a:r>
          </a:p>
        </p:txBody>
      </p:sp>
      <p:sp>
        <p:nvSpPr>
          <p:cNvPr id="2" name="TextBox 1"/>
          <p:cNvSpPr txBox="1"/>
          <p:nvPr/>
        </p:nvSpPr>
        <p:spPr>
          <a:xfrm>
            <a:off x="270854" y="1959155"/>
            <a:ext cx="3723731" cy="461665"/>
          </a:xfrm>
          <a:prstGeom prst="rect">
            <a:avLst/>
          </a:prstGeom>
          <a:noFill/>
        </p:spPr>
        <p:txBody>
          <a:bodyPr wrap="square" rtlCol="0">
            <a:spAutoFit/>
          </a:bodyPr>
          <a:lstStyle/>
          <a:p>
            <a:r>
              <a:rPr lang="zh-CN" altLang="en-US" sz="2400" b="1" dirty="0">
                <a:latin typeface="楷体" pitchFamily="49" charset="-122"/>
                <a:ea typeface="楷体" pitchFamily="49" charset="-122"/>
                <a:sym typeface="宋体" pitchFamily="2" charset="-122"/>
              </a:rPr>
              <a:t>看图讨论下面的问题</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4123" y="3407991"/>
            <a:ext cx="1024385" cy="1468015"/>
          </a:xfrm>
          <a:prstGeom prst="rect">
            <a:avLst/>
          </a:prstGeom>
          <a:noFill/>
        </p:spPr>
      </p:pic>
    </p:spTree>
    <p:extLst>
      <p:ext uri="{BB962C8B-B14F-4D97-AF65-F5344CB8AC3E}">
        <p14:creationId xmlns:p14="http://schemas.microsoft.com/office/powerpoint/2010/main" val="36954685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童晓芳\个人专业成长\各类撰稿\20180605路编1-6下册《课件》\课件专用人物图\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6" r="22087" b="16488"/>
          <a:stretch/>
        </p:blipFill>
        <p:spPr bwMode="auto">
          <a:xfrm>
            <a:off x="7483828" y="3355677"/>
            <a:ext cx="1066774" cy="1153060"/>
          </a:xfrm>
          <a:prstGeom prst="rect">
            <a:avLst/>
          </a:prstGeom>
          <a:noFill/>
          <a:extLst>
            <a:ext uri="{909E8E84-426E-40DD-AFC4-6F175D3DCCD1}">
              <a14:hiddenFill xmlns:a14="http://schemas.microsoft.com/office/drawing/2010/main">
                <a:solidFill>
                  <a:srgbClr val="FFFFFF"/>
                </a:solidFill>
              </a14:hiddenFill>
            </a:ext>
          </a:extLst>
        </p:spPr>
      </p:pic>
      <p:sp>
        <p:nvSpPr>
          <p:cNvPr id="23" name="圆角矩形标注 22"/>
          <p:cNvSpPr>
            <a:spLocks noChangeArrowheads="1"/>
          </p:cNvSpPr>
          <p:nvPr/>
        </p:nvSpPr>
        <p:spPr bwMode="auto">
          <a:xfrm>
            <a:off x="1955527" y="3343063"/>
            <a:ext cx="5400600" cy="1460935"/>
          </a:xfrm>
          <a:prstGeom prst="wedgeRoundRectCallout">
            <a:avLst>
              <a:gd name="adj1" fmla="val 54115"/>
              <a:gd name="adj2" fmla="val -13688"/>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答：与单式折线统计图比较，复式折线统计图不但可以</a:t>
            </a:r>
            <a:r>
              <a:rPr lang="zh-CN" altLang="en-US" sz="2400" b="1" dirty="0" smtClean="0">
                <a:latin typeface="楷体" pitchFamily="49" charset="-122"/>
                <a:ea typeface="楷体" pitchFamily="49" charset="-122"/>
                <a:sym typeface="宋体" pitchFamily="2" charset="-122"/>
              </a:rPr>
              <a:t>表示</a:t>
            </a:r>
            <a:r>
              <a:rPr lang="zh-CN" altLang="en-US" sz="2400" b="1" dirty="0">
                <a:latin typeface="楷体" pitchFamily="49" charset="-122"/>
                <a:ea typeface="楷体" pitchFamily="49" charset="-122"/>
                <a:sym typeface="宋体" pitchFamily="2" charset="-122"/>
              </a:rPr>
              <a:t>出数量的多少，而且能更清楚地表示出数量增减</a:t>
            </a:r>
            <a:r>
              <a:rPr lang="zh-CN" altLang="en-US" sz="2400" b="1" dirty="0" smtClean="0">
                <a:latin typeface="楷体" pitchFamily="49" charset="-122"/>
                <a:ea typeface="楷体" pitchFamily="49" charset="-122"/>
                <a:sym typeface="宋体" pitchFamily="2" charset="-122"/>
              </a:rPr>
              <a:t>变化</a:t>
            </a:r>
            <a:r>
              <a:rPr lang="zh-CN" altLang="en-US" sz="2400" b="1" dirty="0">
                <a:latin typeface="楷体" pitchFamily="49" charset="-122"/>
                <a:ea typeface="楷体" pitchFamily="49" charset="-122"/>
                <a:sym typeface="宋体" pitchFamily="2" charset="-122"/>
              </a:rPr>
              <a:t>和两者之间的对比情况。</a:t>
            </a:r>
          </a:p>
        </p:txBody>
      </p:sp>
      <p:pic>
        <p:nvPicPr>
          <p:cNvPr id="29" name="图片 28"/>
          <p:cNvPicPr>
            <a:picLocks noChangeAspect="1" noChangeArrowheads="1"/>
          </p:cNvPicPr>
          <p:nvPr/>
        </p:nvPicPr>
        <p:blipFill>
          <a:blip r:embed="rId3">
            <a:extLst>
              <a:ext uri="{28A0092B-C50C-407E-A947-70E740481C1C}">
                <a14:useLocalDpi xmlns:a14="http://schemas.microsoft.com/office/drawing/2010/main" val="0"/>
              </a:ext>
            </a:extLst>
          </a:blip>
          <a:srcRect r="2985"/>
          <a:stretch>
            <a:fillRect/>
          </a:stretch>
        </p:blipFill>
        <p:spPr bwMode="auto">
          <a:xfrm>
            <a:off x="4835847" y="415677"/>
            <a:ext cx="3984625"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847" y="520257"/>
            <a:ext cx="45720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圆角矩形标注 21"/>
          <p:cNvSpPr>
            <a:spLocks noChangeArrowheads="1"/>
          </p:cNvSpPr>
          <p:nvPr/>
        </p:nvSpPr>
        <p:spPr bwMode="auto">
          <a:xfrm>
            <a:off x="623887" y="2374198"/>
            <a:ext cx="4139952" cy="681314"/>
          </a:xfrm>
          <a:prstGeom prst="wedgeRoundRectCallout">
            <a:avLst>
              <a:gd name="adj1" fmla="val -31453"/>
              <a:gd name="adj2" fmla="val 64514"/>
              <a:gd name="adj3" fmla="val 16667"/>
            </a:avLst>
          </a:prstGeom>
          <a:noFill/>
          <a:ln w="25400" algn="ctr">
            <a:solidFill>
              <a:srgbClr val="F9C7C7"/>
            </a:solidFill>
            <a:miter lim="800000"/>
            <a:headEnd/>
            <a:tailEnd/>
          </a:ln>
        </p:spPr>
        <p:txBody>
          <a:bodyPr anchor="ctr"/>
          <a:lstStyle/>
          <a:p>
            <a:r>
              <a:rPr lang="zh-CN" altLang="en-US" sz="2400" b="1" dirty="0">
                <a:latin typeface="楷体" pitchFamily="49" charset="-122"/>
                <a:ea typeface="楷体" pitchFamily="49" charset="-122"/>
                <a:sym typeface="宋体" pitchFamily="2" charset="-122"/>
              </a:rPr>
              <a:t>与单式折线统计图比较，复式折线统计图有哪些特点？</a:t>
            </a:r>
          </a:p>
        </p:txBody>
      </p:sp>
      <p:sp>
        <p:nvSpPr>
          <p:cNvPr id="2" name="TextBox 1"/>
          <p:cNvSpPr txBox="1"/>
          <p:nvPr/>
        </p:nvSpPr>
        <p:spPr>
          <a:xfrm>
            <a:off x="371351" y="1875322"/>
            <a:ext cx="3723731" cy="461665"/>
          </a:xfrm>
          <a:prstGeom prst="rect">
            <a:avLst/>
          </a:prstGeom>
          <a:noFill/>
        </p:spPr>
        <p:txBody>
          <a:bodyPr wrap="square" rtlCol="0">
            <a:spAutoFit/>
          </a:bodyPr>
          <a:lstStyle/>
          <a:p>
            <a:r>
              <a:rPr lang="zh-CN" altLang="en-US" sz="2400" b="1" dirty="0">
                <a:latin typeface="楷体" pitchFamily="49" charset="-122"/>
                <a:ea typeface="楷体" pitchFamily="49" charset="-122"/>
                <a:sym typeface="宋体" pitchFamily="2" charset="-122"/>
              </a:rPr>
              <a:t>看图讨论下面的问题</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2856" y="3117255"/>
            <a:ext cx="1024385" cy="1468015"/>
          </a:xfrm>
          <a:prstGeom prst="rect">
            <a:avLst/>
          </a:prstGeom>
        </p:spPr>
      </p:pic>
    </p:spTree>
    <p:extLst>
      <p:ext uri="{BB962C8B-B14F-4D97-AF65-F5344CB8AC3E}">
        <p14:creationId xmlns:p14="http://schemas.microsoft.com/office/powerpoint/2010/main" val="36513368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2" descr="http://img2.imgtn.bdimg.com/it/u=1049026395,1642732007&amp;fm=26&amp;gp=0.jpg"/>
          <p:cNvSpPr>
            <a:spLocks noChangeAspect="1" noChangeArrowheads="1"/>
          </p:cNvSpPr>
          <p:nvPr/>
        </p:nvSpPr>
        <p:spPr bwMode="auto">
          <a:xfrm>
            <a:off x="23813" y="428625"/>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endParaRPr lang="zh-CN" altLang="en-US">
              <a:latin typeface="Times New Roman" pitchFamily="18" charset="0"/>
              <a:ea typeface="微软雅黑" pitchFamily="34" charset="-122"/>
            </a:endParaRPr>
          </a:p>
        </p:txBody>
      </p:sp>
      <p:sp>
        <p:nvSpPr>
          <p:cNvPr id="25" name="文本框 19"/>
          <p:cNvSpPr txBox="1">
            <a:spLocks noChangeArrowheads="1"/>
          </p:cNvSpPr>
          <p:nvPr/>
        </p:nvSpPr>
        <p:spPr bwMode="auto">
          <a:xfrm>
            <a:off x="433388" y="280988"/>
            <a:ext cx="110490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1400">
                <a:solidFill>
                  <a:schemeClr val="tx1"/>
                </a:solidFill>
                <a:latin typeface="Times New Roman" pitchFamily="18" charset="0"/>
                <a:ea typeface="微软雅黑" pitchFamily="34" charset="-122"/>
              </a:defRPr>
            </a:lvl1pPr>
            <a:lvl2pPr marL="742950" indent="-285750">
              <a:defRPr sz="1400">
                <a:solidFill>
                  <a:schemeClr val="tx1"/>
                </a:solidFill>
                <a:latin typeface="Times New Roman" pitchFamily="18" charset="0"/>
                <a:ea typeface="微软雅黑" pitchFamily="34" charset="-122"/>
              </a:defRPr>
            </a:lvl2pPr>
            <a:lvl3pPr marL="1143000" indent="-228600">
              <a:defRPr sz="1400">
                <a:solidFill>
                  <a:schemeClr val="tx1"/>
                </a:solidFill>
                <a:latin typeface="Times New Roman" pitchFamily="18" charset="0"/>
                <a:ea typeface="微软雅黑" pitchFamily="34" charset="-122"/>
              </a:defRPr>
            </a:lvl3pPr>
            <a:lvl4pPr marL="1600200" indent="-228600">
              <a:defRPr sz="1400">
                <a:solidFill>
                  <a:schemeClr val="tx1"/>
                </a:solidFill>
                <a:latin typeface="Times New Roman" pitchFamily="18" charset="0"/>
                <a:ea typeface="微软雅黑" pitchFamily="34" charset="-122"/>
              </a:defRPr>
            </a:lvl4pPr>
            <a:lvl5pPr marL="2057400" indent="-228600">
              <a:defRPr sz="1400">
                <a:solidFill>
                  <a:schemeClr val="tx1"/>
                </a:solidFill>
                <a:latin typeface="Times New Roman" pitchFamily="18" charset="0"/>
                <a:ea typeface="微软雅黑" pitchFamily="34" charset="-122"/>
              </a:defRPr>
            </a:lvl5pPr>
            <a:lvl6pPr marL="2514600" indent="-228600" defTabSz="685800" fontAlgn="base">
              <a:spcBef>
                <a:spcPct val="0"/>
              </a:spcBef>
              <a:spcAft>
                <a:spcPct val="0"/>
              </a:spcAft>
              <a:defRPr sz="1400">
                <a:solidFill>
                  <a:schemeClr val="tx1"/>
                </a:solidFill>
                <a:latin typeface="Times New Roman" pitchFamily="18" charset="0"/>
                <a:ea typeface="微软雅黑" pitchFamily="34" charset="-122"/>
              </a:defRPr>
            </a:lvl6pPr>
            <a:lvl7pPr marL="2971800" indent="-228600" defTabSz="685800" fontAlgn="base">
              <a:spcBef>
                <a:spcPct val="0"/>
              </a:spcBef>
              <a:spcAft>
                <a:spcPct val="0"/>
              </a:spcAft>
              <a:defRPr sz="1400">
                <a:solidFill>
                  <a:schemeClr val="tx1"/>
                </a:solidFill>
                <a:latin typeface="Times New Roman" pitchFamily="18" charset="0"/>
                <a:ea typeface="微软雅黑" pitchFamily="34" charset="-122"/>
              </a:defRPr>
            </a:lvl7pPr>
            <a:lvl8pPr marL="3429000" indent="-228600" defTabSz="685800" fontAlgn="base">
              <a:spcBef>
                <a:spcPct val="0"/>
              </a:spcBef>
              <a:spcAft>
                <a:spcPct val="0"/>
              </a:spcAft>
              <a:defRPr sz="1400">
                <a:solidFill>
                  <a:schemeClr val="tx1"/>
                </a:solidFill>
                <a:latin typeface="Times New Roman" pitchFamily="18" charset="0"/>
                <a:ea typeface="微软雅黑" pitchFamily="34" charset="-122"/>
              </a:defRPr>
            </a:lvl8pPr>
            <a:lvl9pPr marL="3886200" indent="-228600" defTabSz="685800" fontAlgn="base">
              <a:spcBef>
                <a:spcPct val="0"/>
              </a:spcBef>
              <a:spcAft>
                <a:spcPct val="0"/>
              </a:spcAft>
              <a:defRPr sz="1400">
                <a:solidFill>
                  <a:schemeClr val="tx1"/>
                </a:solidFill>
                <a:latin typeface="Times New Roman" pitchFamily="18" charset="0"/>
                <a:ea typeface="微软雅黑" pitchFamily="34" charset="-122"/>
              </a:defRPr>
            </a:lvl9pPr>
          </a:lstStyle>
          <a:p>
            <a:r>
              <a:rPr lang="zh-CN" altLang="en-US" sz="1800" b="1">
                <a:solidFill>
                  <a:schemeClr val="bg1"/>
                </a:solidFill>
                <a:latin typeface="微软雅黑" pitchFamily="34" charset="-122"/>
              </a:rPr>
              <a:t>同步练习</a:t>
            </a:r>
          </a:p>
        </p:txBody>
      </p:sp>
      <p:sp>
        <p:nvSpPr>
          <p:cNvPr id="32" name="TextBox 22"/>
          <p:cNvSpPr txBox="1"/>
          <p:nvPr/>
        </p:nvSpPr>
        <p:spPr>
          <a:xfrm>
            <a:off x="718942" y="987574"/>
            <a:ext cx="7660246" cy="1426031"/>
          </a:xfrm>
          <a:prstGeom prst="rect">
            <a:avLst/>
          </a:prstGeom>
          <a:noFill/>
        </p:spPr>
        <p:txBody>
          <a:bodyPr wrap="square">
            <a:spAutoFit/>
          </a:bodyPr>
          <a:lstStyle/>
          <a:p>
            <a:pPr fontAlgn="auto">
              <a:lnSpc>
                <a:spcPts val="2600"/>
              </a:lnSpc>
            </a:pPr>
            <a:r>
              <a:rPr lang="en-US" altLang="zh-CN" sz="2400" b="1" spc="-150" noProof="1" smtClean="0">
                <a:latin typeface="楷体" pitchFamily="49" charset="-122"/>
                <a:ea typeface="楷体" pitchFamily="49" charset="-122"/>
                <a:sym typeface="+mn-ea"/>
              </a:rPr>
              <a:t>1.</a:t>
            </a:r>
            <a:r>
              <a:rPr lang="zh-CN" altLang="en-US" sz="2400" b="1" dirty="0">
                <a:latin typeface="楷体" pitchFamily="49" charset="-122"/>
                <a:ea typeface="楷体" pitchFamily="49" charset="-122"/>
                <a:sym typeface="宋体" pitchFamily="2" charset="-122"/>
              </a:rPr>
              <a:t>同样多的热水倒在陶瓷杯和陶瓷碗中，水温下降的速度相同吗？哪个容器中水温下降的速度快一些？</a:t>
            </a:r>
            <a:r>
              <a:rPr lang="en-US" altLang="zh-CN" sz="2400" b="1" dirty="0">
                <a:latin typeface="楷体" pitchFamily="49" charset="-122"/>
                <a:ea typeface="楷体" pitchFamily="49" charset="-122"/>
                <a:sym typeface="宋体" pitchFamily="2" charset="-122"/>
              </a:rPr>
              <a:t>4</a:t>
            </a:r>
            <a:r>
              <a:rPr lang="zh-CN" altLang="en-US" sz="2400" b="1" dirty="0">
                <a:latin typeface="楷体" pitchFamily="49" charset="-122"/>
                <a:ea typeface="楷体" pitchFamily="49" charset="-122"/>
                <a:sym typeface="宋体" pitchFamily="2" charset="-122"/>
              </a:rPr>
              <a:t>人一组，把热水倒入下面这样的两个容器，每</a:t>
            </a:r>
            <a:r>
              <a:rPr lang="en-US" altLang="zh-CN" sz="2400" b="1" dirty="0">
                <a:latin typeface="楷体" pitchFamily="49" charset="-122"/>
                <a:ea typeface="楷体" pitchFamily="49" charset="-122"/>
                <a:sym typeface="宋体" pitchFamily="2" charset="-122"/>
              </a:rPr>
              <a:t>3</a:t>
            </a:r>
            <a:r>
              <a:rPr lang="zh-CN" altLang="en-US" sz="2400" b="1" dirty="0">
                <a:latin typeface="楷体" pitchFamily="49" charset="-122"/>
                <a:ea typeface="楷体" pitchFamily="49" charset="-122"/>
                <a:sym typeface="宋体" pitchFamily="2" charset="-122"/>
              </a:rPr>
              <a:t>分钟测量一次水温，先把数据记录下来，再完成折线统计图</a:t>
            </a:r>
            <a:r>
              <a:rPr lang="zh-CN" altLang="en-US" sz="2400" b="1" dirty="0" smtClean="0">
                <a:latin typeface="楷体" pitchFamily="49" charset="-122"/>
                <a:ea typeface="楷体" pitchFamily="49" charset="-122"/>
                <a:sym typeface="宋体" pitchFamily="2" charset="-122"/>
              </a:rPr>
              <a:t>。</a:t>
            </a:r>
            <a:endParaRPr lang="zh-CN" altLang="en-US" sz="2400" b="1" dirty="0">
              <a:latin typeface="楷体" pitchFamily="49" charset="-122"/>
              <a:ea typeface="楷体" pitchFamily="49" charset="-122"/>
              <a:sym typeface="宋体" pitchFamily="2" charset="-122"/>
            </a:endParaRPr>
          </a:p>
        </p:txBody>
      </p:sp>
      <p:pic>
        <p:nvPicPr>
          <p:cNvPr id="41" name="图片 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97972" y="2445693"/>
            <a:ext cx="2501900"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图片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340769"/>
            <a:ext cx="4510087" cy="131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圆角矩形标注 43"/>
          <p:cNvSpPr>
            <a:spLocks noChangeArrowheads="1"/>
          </p:cNvSpPr>
          <p:nvPr/>
        </p:nvSpPr>
        <p:spPr bwMode="auto">
          <a:xfrm>
            <a:off x="1129854" y="2466500"/>
            <a:ext cx="1857970" cy="681314"/>
          </a:xfrm>
          <a:prstGeom prst="wedgeRoundRectCallout">
            <a:avLst>
              <a:gd name="adj1" fmla="val -31453"/>
              <a:gd name="adj2" fmla="val 64514"/>
              <a:gd name="adj3" fmla="val 16667"/>
            </a:avLst>
          </a:prstGeom>
          <a:noFill/>
          <a:ln w="25400" algn="ctr">
            <a:solidFill>
              <a:srgbClr val="F9C7C7"/>
            </a:solidFill>
            <a:miter lim="800000"/>
            <a:headEnd/>
            <a:tailEnd/>
          </a:ln>
        </p:spPr>
        <p:txBody>
          <a:bodyPr anchor="ctr"/>
          <a:lstStyle/>
          <a:p>
            <a:pPr>
              <a:lnSpc>
                <a:spcPts val="2138"/>
              </a:lnSpc>
            </a:pPr>
            <a:r>
              <a:rPr lang="zh-CN" altLang="en-US" sz="2400" b="1" dirty="0">
                <a:latin typeface="楷体" pitchFamily="49" charset="-122"/>
                <a:ea typeface="楷体" pitchFamily="49" charset="-122"/>
                <a:sym typeface="宋体" pitchFamily="2" charset="-122"/>
              </a:rPr>
              <a:t>实验过程中</a:t>
            </a:r>
          </a:p>
          <a:p>
            <a:pPr>
              <a:lnSpc>
                <a:spcPts val="2138"/>
              </a:lnSpc>
            </a:pPr>
            <a:r>
              <a:rPr lang="zh-CN" altLang="en-US" sz="2400" b="1" dirty="0">
                <a:latin typeface="楷体" pitchFamily="49" charset="-122"/>
                <a:ea typeface="楷体" pitchFamily="49" charset="-122"/>
                <a:sym typeface="宋体" pitchFamily="2" charset="-122"/>
              </a:rPr>
              <a:t>要注意安全！</a:t>
            </a:r>
          </a:p>
        </p:txBody>
      </p:sp>
      <p:pic>
        <p:nvPicPr>
          <p:cNvPr id="15" name="图片 14">
            <a:extLst>
              <a:ext uri="{FF2B5EF4-FFF2-40B4-BE49-F238E27FC236}">
                <a16:creationId xmlns="" xmlns:a16="http://schemas.microsoft.com/office/drawing/2014/main" id="{2E442DE0-4B71-8D49-99E3-B1665066CF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2" y="492072"/>
            <a:ext cx="366860" cy="456338"/>
          </a:xfrm>
          <a:prstGeom prst="rect">
            <a:avLst/>
          </a:prstGeom>
        </p:spPr>
      </p:pic>
      <p:sp>
        <p:nvSpPr>
          <p:cNvPr id="16"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itchFamily="49" charset="-122"/>
                <a:ea typeface="幼圆" pitchFamily="49" charset="-122"/>
              </a:rPr>
              <a:t>课堂</a:t>
            </a:r>
            <a:r>
              <a:rPr lang="zh-CN" altLang="en-US" sz="3200" b="1" dirty="0" smtClean="0">
                <a:solidFill>
                  <a:srgbClr val="875000"/>
                </a:solidFill>
                <a:latin typeface="幼圆" pitchFamily="49" charset="-122"/>
                <a:ea typeface="幼圆" pitchFamily="49" charset="-122"/>
              </a:rPr>
              <a:t>练习</a:t>
            </a:r>
            <a:endParaRPr lang="zh-CN" altLang="en-US" sz="3200" b="1" dirty="0">
              <a:solidFill>
                <a:srgbClr val="875000"/>
              </a:solidFill>
              <a:latin typeface="幼圆" pitchFamily="49" charset="-122"/>
              <a:ea typeface="幼圆" pitchFamily="49" charset="-122"/>
            </a:endParaRPr>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1387" y="3105293"/>
            <a:ext cx="926728" cy="146801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4" grpId="0" animBg="1"/>
    </p:bldLst>
  </p:timing>
</p:sld>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854</Words>
  <Application>Microsoft Office PowerPoint</Application>
  <PresentationFormat>全屏显示(16:9)</PresentationFormat>
  <Paragraphs>66</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16</vt:i4>
      </vt:variant>
    </vt:vector>
  </HeadingPairs>
  <TitlesOfParts>
    <vt:vector size="28" baseType="lpstr">
      <vt:lpstr>Arial</vt:lpstr>
      <vt:lpstr>宋体</vt:lpstr>
      <vt:lpstr>Calibri</vt:lpstr>
      <vt:lpstr>黑体</vt:lpstr>
      <vt:lpstr>楷体_GB2312</vt:lpstr>
      <vt:lpstr>幼圆</vt:lpstr>
      <vt:lpstr>楷体</vt:lpstr>
      <vt:lpstr>微软雅黑</vt:lpstr>
      <vt:lpstr>Times New Roman</vt:lpstr>
      <vt:lpstr>3_Office 主题</vt:lpstr>
      <vt:lpstr>5_Office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24</cp:revision>
  <dcterms:created xsi:type="dcterms:W3CDTF">2017-03-17T02:28:00Z</dcterms:created>
  <dcterms:modified xsi:type="dcterms:W3CDTF">2019-10-14T05:43:05Z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